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33"/>
  </p:notesMasterIdLst>
  <p:handoutMasterIdLst>
    <p:handoutMasterId r:id="rId34"/>
  </p:handoutMasterIdLst>
  <p:sldIdLst>
    <p:sldId id="256" r:id="rId2"/>
    <p:sldId id="263" r:id="rId3"/>
    <p:sldId id="282" r:id="rId4"/>
    <p:sldId id="283" r:id="rId5"/>
    <p:sldId id="296" r:id="rId6"/>
    <p:sldId id="284" r:id="rId7"/>
    <p:sldId id="264" r:id="rId8"/>
    <p:sldId id="293" r:id="rId9"/>
    <p:sldId id="265" r:id="rId10"/>
    <p:sldId id="266" r:id="rId11"/>
    <p:sldId id="267" r:id="rId12"/>
    <p:sldId id="268" r:id="rId13"/>
    <p:sldId id="270" r:id="rId14"/>
    <p:sldId id="269" r:id="rId15"/>
    <p:sldId id="290" r:id="rId16"/>
    <p:sldId id="286" r:id="rId17"/>
    <p:sldId id="287" r:id="rId18"/>
    <p:sldId id="289" r:id="rId19"/>
    <p:sldId id="271" r:id="rId20"/>
    <p:sldId id="272" r:id="rId21"/>
    <p:sldId id="273" r:id="rId22"/>
    <p:sldId id="277" r:id="rId23"/>
    <p:sldId id="297" r:id="rId24"/>
    <p:sldId id="295" r:id="rId25"/>
    <p:sldId id="291" r:id="rId26"/>
    <p:sldId id="288" r:id="rId27"/>
    <p:sldId id="294" r:id="rId28"/>
    <p:sldId id="276" r:id="rId29"/>
    <p:sldId id="278" r:id="rId30"/>
    <p:sldId id="292" r:id="rId31"/>
    <p:sldId id="279" r:id="rId32"/>
  </p:sldIdLst>
  <p:sldSz cx="9144000" cy="6858000" type="screen4x3"/>
  <p:notesSz cx="9926638" cy="679767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5pPr>
    <a:lvl6pPr marL="2286000" algn="l" defTabSz="914400" rtl="0" eaLnBrk="1" latinLnBrk="0" hangingPunct="1">
      <a:defRPr sz="2400" kern="1200">
        <a:solidFill>
          <a:schemeClr val="tx1"/>
        </a:solidFill>
        <a:latin typeface="Arial" charset="0"/>
        <a:ea typeface="ＭＳ Ｐゴシック" pitchFamily="80" charset="-128"/>
        <a:cs typeface="+mn-cs"/>
      </a:defRPr>
    </a:lvl6pPr>
    <a:lvl7pPr marL="2743200" algn="l" defTabSz="914400" rtl="0" eaLnBrk="1" latinLnBrk="0" hangingPunct="1">
      <a:defRPr sz="2400" kern="1200">
        <a:solidFill>
          <a:schemeClr val="tx1"/>
        </a:solidFill>
        <a:latin typeface="Arial" charset="0"/>
        <a:ea typeface="ＭＳ Ｐゴシック" pitchFamily="80" charset="-128"/>
        <a:cs typeface="+mn-cs"/>
      </a:defRPr>
    </a:lvl7pPr>
    <a:lvl8pPr marL="3200400" algn="l" defTabSz="914400" rtl="0" eaLnBrk="1" latinLnBrk="0" hangingPunct="1">
      <a:defRPr sz="2400" kern="1200">
        <a:solidFill>
          <a:schemeClr val="tx1"/>
        </a:solidFill>
        <a:latin typeface="Arial" charset="0"/>
        <a:ea typeface="ＭＳ Ｐゴシック" pitchFamily="80" charset="-128"/>
        <a:cs typeface="+mn-cs"/>
      </a:defRPr>
    </a:lvl8pPr>
    <a:lvl9pPr marL="3657600" algn="l" defTabSz="914400" rtl="0" eaLnBrk="1" latinLnBrk="0" hangingPunct="1">
      <a:defRPr sz="2400" kern="1200">
        <a:solidFill>
          <a:schemeClr val="tx1"/>
        </a:solidFill>
        <a:latin typeface="Arial" charset="0"/>
        <a:ea typeface="ＭＳ Ｐゴシック"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69CCF"/>
    <a:srgbClr val="00FFFF"/>
    <a:srgbClr val="F8F8A6"/>
    <a:srgbClr val="3C8C93"/>
    <a:srgbClr val="186F9E"/>
    <a:srgbClr val="CC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Stijl, thema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9" autoAdjust="0"/>
    <p:restoredTop sz="90151" autoAdjust="0"/>
  </p:normalViewPr>
  <p:slideViewPr>
    <p:cSldViewPr>
      <p:cViewPr varScale="1">
        <p:scale>
          <a:sx n="77" d="100"/>
          <a:sy n="77" d="100"/>
        </p:scale>
        <p:origin x="-84"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E889DB-4F85-4EAA-B7FB-0B6CB23B3C6B}" type="doc">
      <dgm:prSet loTypeId="urn:microsoft.com/office/officeart/2005/8/layout/cycle8" loCatId="cycle" qsTypeId="urn:microsoft.com/office/officeart/2005/8/quickstyle/simple1" qsCatId="simple" csTypeId="urn:microsoft.com/office/officeart/2005/8/colors/colorful1" csCatId="colorful" phldr="1"/>
      <dgm:spPr/>
    </dgm:pt>
    <dgm:pt modelId="{0AA25F22-D821-4E0D-804B-8A91D83C9918}">
      <dgm:prSet phldrT="[Tekst]"/>
      <dgm:spPr/>
      <dgm:t>
        <a:bodyPr/>
        <a:lstStyle/>
        <a:p>
          <a:r>
            <a:rPr lang="nl-NL" dirty="0" smtClean="0"/>
            <a:t>De leerling</a:t>
          </a:r>
          <a:endParaRPr lang="nl-NL" dirty="0"/>
        </a:p>
      </dgm:t>
    </dgm:pt>
    <dgm:pt modelId="{ABE24562-3E67-44D9-8BE1-549EEA88D560}" type="parTrans" cxnId="{DD1965C9-364F-4CED-9E1F-3167717CD88D}">
      <dgm:prSet/>
      <dgm:spPr/>
      <dgm:t>
        <a:bodyPr/>
        <a:lstStyle/>
        <a:p>
          <a:endParaRPr lang="nl-NL"/>
        </a:p>
      </dgm:t>
    </dgm:pt>
    <dgm:pt modelId="{974E39F5-CD6F-405E-A57E-D23F159B1BFA}" type="sibTrans" cxnId="{DD1965C9-364F-4CED-9E1F-3167717CD88D}">
      <dgm:prSet/>
      <dgm:spPr/>
      <dgm:t>
        <a:bodyPr/>
        <a:lstStyle/>
        <a:p>
          <a:endParaRPr lang="nl-NL"/>
        </a:p>
      </dgm:t>
    </dgm:pt>
    <dgm:pt modelId="{EC6E39C1-9B6C-402F-ABA5-C86898CEE5A6}">
      <dgm:prSet phldrT="[Tekst]"/>
      <dgm:spPr/>
      <dgm:t>
        <a:bodyPr/>
        <a:lstStyle/>
        <a:p>
          <a:r>
            <a:rPr lang="nl-NL" dirty="0" smtClean="0"/>
            <a:t>Skills docent</a:t>
          </a:r>
          <a:endParaRPr lang="nl-NL" dirty="0"/>
        </a:p>
      </dgm:t>
    </dgm:pt>
    <dgm:pt modelId="{C56952A0-2633-41A7-A487-EC1431AD527A}" type="parTrans" cxnId="{CB10307B-BA51-46A2-80A2-6442374A39E0}">
      <dgm:prSet/>
      <dgm:spPr/>
      <dgm:t>
        <a:bodyPr/>
        <a:lstStyle/>
        <a:p>
          <a:endParaRPr lang="nl-NL"/>
        </a:p>
      </dgm:t>
    </dgm:pt>
    <dgm:pt modelId="{7B9DB1B5-3AA2-41DD-A45F-FA9088080950}" type="sibTrans" cxnId="{CB10307B-BA51-46A2-80A2-6442374A39E0}">
      <dgm:prSet/>
      <dgm:spPr/>
      <dgm:t>
        <a:bodyPr/>
        <a:lstStyle/>
        <a:p>
          <a:endParaRPr lang="nl-NL"/>
        </a:p>
      </dgm:t>
    </dgm:pt>
    <dgm:pt modelId="{60033092-DF73-4A07-8D7D-15EDFB5A292B}">
      <dgm:prSet phldrT="[Tekst]"/>
      <dgm:spPr/>
      <dgm:t>
        <a:bodyPr/>
        <a:lstStyle/>
        <a:p>
          <a:r>
            <a:rPr lang="nl-NL" dirty="0" smtClean="0"/>
            <a:t>Doelen school</a:t>
          </a:r>
          <a:endParaRPr lang="nl-NL" dirty="0"/>
        </a:p>
      </dgm:t>
    </dgm:pt>
    <dgm:pt modelId="{B6F05188-CF2E-4C66-B4D8-F8086260534C}" type="parTrans" cxnId="{F29F9E38-1BE2-494A-A135-A95502AFB17E}">
      <dgm:prSet/>
      <dgm:spPr/>
      <dgm:t>
        <a:bodyPr/>
        <a:lstStyle/>
        <a:p>
          <a:endParaRPr lang="nl-NL"/>
        </a:p>
      </dgm:t>
    </dgm:pt>
    <dgm:pt modelId="{48221DBD-4ABF-4AEE-A0F7-FF58322262B0}" type="sibTrans" cxnId="{F29F9E38-1BE2-494A-A135-A95502AFB17E}">
      <dgm:prSet/>
      <dgm:spPr/>
      <dgm:t>
        <a:bodyPr/>
        <a:lstStyle/>
        <a:p>
          <a:endParaRPr lang="nl-NL"/>
        </a:p>
      </dgm:t>
    </dgm:pt>
    <dgm:pt modelId="{2306A8DE-3393-4F7A-95EE-4FA5E27B57E8}">
      <dgm:prSet phldrT="[Tekst]"/>
      <dgm:spPr/>
      <dgm:t>
        <a:bodyPr/>
        <a:lstStyle/>
        <a:p>
          <a:r>
            <a:rPr lang="nl-NL" dirty="0" smtClean="0"/>
            <a:t>Gereedschappen</a:t>
          </a:r>
          <a:endParaRPr lang="nl-NL" dirty="0"/>
        </a:p>
      </dgm:t>
    </dgm:pt>
    <dgm:pt modelId="{0783FFF0-3370-4ACB-82B7-2B310A02D237}" type="parTrans" cxnId="{020942F7-4477-4913-AF44-859CD56DA905}">
      <dgm:prSet/>
      <dgm:spPr/>
      <dgm:t>
        <a:bodyPr/>
        <a:lstStyle/>
        <a:p>
          <a:endParaRPr lang="nl-NL"/>
        </a:p>
      </dgm:t>
    </dgm:pt>
    <dgm:pt modelId="{764F2564-E460-4A4E-8862-600C4D2D8B5B}" type="sibTrans" cxnId="{020942F7-4477-4913-AF44-859CD56DA905}">
      <dgm:prSet/>
      <dgm:spPr/>
      <dgm:t>
        <a:bodyPr/>
        <a:lstStyle/>
        <a:p>
          <a:endParaRPr lang="nl-NL"/>
        </a:p>
      </dgm:t>
    </dgm:pt>
    <dgm:pt modelId="{728197DF-6671-47A6-9B24-0B047A8F9B99}">
      <dgm:prSet phldrT="[Tekst]"/>
      <dgm:spPr/>
      <dgm:t>
        <a:bodyPr/>
        <a:lstStyle/>
        <a:p>
          <a:r>
            <a:rPr lang="nl-NL" dirty="0" smtClean="0"/>
            <a:t>Mediawijsheid</a:t>
          </a:r>
          <a:endParaRPr lang="nl-NL" dirty="0"/>
        </a:p>
      </dgm:t>
    </dgm:pt>
    <dgm:pt modelId="{14E3CCB6-704A-428F-8DA2-B0CBEC87DA27}" type="parTrans" cxnId="{6350717D-F2B0-48DE-8FD7-3DA629FCB5E2}">
      <dgm:prSet/>
      <dgm:spPr/>
      <dgm:t>
        <a:bodyPr/>
        <a:lstStyle/>
        <a:p>
          <a:endParaRPr lang="nl-NL"/>
        </a:p>
      </dgm:t>
    </dgm:pt>
    <dgm:pt modelId="{C3D0A93C-5D3B-409A-99EE-8F9E7D5A055D}" type="sibTrans" cxnId="{6350717D-F2B0-48DE-8FD7-3DA629FCB5E2}">
      <dgm:prSet/>
      <dgm:spPr/>
      <dgm:t>
        <a:bodyPr/>
        <a:lstStyle/>
        <a:p>
          <a:endParaRPr lang="nl-NL"/>
        </a:p>
      </dgm:t>
    </dgm:pt>
    <dgm:pt modelId="{F5DF062B-BCB5-40F0-9205-2BDD1265B37D}" type="pres">
      <dgm:prSet presAssocID="{A6E889DB-4F85-4EAA-B7FB-0B6CB23B3C6B}" presName="compositeShape" presStyleCnt="0">
        <dgm:presLayoutVars>
          <dgm:chMax val="7"/>
          <dgm:dir/>
          <dgm:resizeHandles val="exact"/>
        </dgm:presLayoutVars>
      </dgm:prSet>
      <dgm:spPr/>
    </dgm:pt>
    <dgm:pt modelId="{59154F7E-B55B-4669-A9D8-F6833B1BC3EA}" type="pres">
      <dgm:prSet presAssocID="{A6E889DB-4F85-4EAA-B7FB-0B6CB23B3C6B}" presName="wedge1" presStyleLbl="node1" presStyleIdx="0" presStyleCnt="5"/>
      <dgm:spPr/>
      <dgm:t>
        <a:bodyPr/>
        <a:lstStyle/>
        <a:p>
          <a:endParaRPr lang="nl-NL"/>
        </a:p>
      </dgm:t>
    </dgm:pt>
    <dgm:pt modelId="{F93AF9D1-4A0F-4525-B522-BC4B7CA62762}" type="pres">
      <dgm:prSet presAssocID="{A6E889DB-4F85-4EAA-B7FB-0B6CB23B3C6B}" presName="dummy1a" presStyleCnt="0"/>
      <dgm:spPr/>
    </dgm:pt>
    <dgm:pt modelId="{1BC90CA4-5F3E-465C-A97F-4109A8457844}" type="pres">
      <dgm:prSet presAssocID="{A6E889DB-4F85-4EAA-B7FB-0B6CB23B3C6B}" presName="dummy1b" presStyleCnt="0"/>
      <dgm:spPr/>
    </dgm:pt>
    <dgm:pt modelId="{E901E423-7311-4FB3-AFEF-896177A1BF6C}" type="pres">
      <dgm:prSet presAssocID="{A6E889DB-4F85-4EAA-B7FB-0B6CB23B3C6B}" presName="wedge1Tx" presStyleLbl="node1" presStyleIdx="0" presStyleCnt="5">
        <dgm:presLayoutVars>
          <dgm:chMax val="0"/>
          <dgm:chPref val="0"/>
          <dgm:bulletEnabled val="1"/>
        </dgm:presLayoutVars>
      </dgm:prSet>
      <dgm:spPr/>
      <dgm:t>
        <a:bodyPr/>
        <a:lstStyle/>
        <a:p>
          <a:endParaRPr lang="nl-NL"/>
        </a:p>
      </dgm:t>
    </dgm:pt>
    <dgm:pt modelId="{3A989D7F-30C2-47FB-B6BE-484804AEA12E}" type="pres">
      <dgm:prSet presAssocID="{A6E889DB-4F85-4EAA-B7FB-0B6CB23B3C6B}" presName="wedge2" presStyleLbl="node1" presStyleIdx="1" presStyleCnt="5"/>
      <dgm:spPr/>
      <dgm:t>
        <a:bodyPr/>
        <a:lstStyle/>
        <a:p>
          <a:endParaRPr lang="nl-NL"/>
        </a:p>
      </dgm:t>
    </dgm:pt>
    <dgm:pt modelId="{0BB9FF3B-58F8-49A1-A784-5B7A51C84497}" type="pres">
      <dgm:prSet presAssocID="{A6E889DB-4F85-4EAA-B7FB-0B6CB23B3C6B}" presName="dummy2a" presStyleCnt="0"/>
      <dgm:spPr/>
    </dgm:pt>
    <dgm:pt modelId="{17DD2BA3-72A3-42C9-92F3-AF0664ED9B70}" type="pres">
      <dgm:prSet presAssocID="{A6E889DB-4F85-4EAA-B7FB-0B6CB23B3C6B}" presName="dummy2b" presStyleCnt="0"/>
      <dgm:spPr/>
    </dgm:pt>
    <dgm:pt modelId="{6A933EAF-DA4E-480C-A45B-35A5FD35E1AA}" type="pres">
      <dgm:prSet presAssocID="{A6E889DB-4F85-4EAA-B7FB-0B6CB23B3C6B}" presName="wedge2Tx" presStyleLbl="node1" presStyleIdx="1" presStyleCnt="5">
        <dgm:presLayoutVars>
          <dgm:chMax val="0"/>
          <dgm:chPref val="0"/>
          <dgm:bulletEnabled val="1"/>
        </dgm:presLayoutVars>
      </dgm:prSet>
      <dgm:spPr/>
      <dgm:t>
        <a:bodyPr/>
        <a:lstStyle/>
        <a:p>
          <a:endParaRPr lang="nl-NL"/>
        </a:p>
      </dgm:t>
    </dgm:pt>
    <dgm:pt modelId="{7EA0165B-1268-494B-94B8-993CB2A678E9}" type="pres">
      <dgm:prSet presAssocID="{A6E889DB-4F85-4EAA-B7FB-0B6CB23B3C6B}" presName="wedge3" presStyleLbl="node1" presStyleIdx="2" presStyleCnt="5"/>
      <dgm:spPr/>
      <dgm:t>
        <a:bodyPr/>
        <a:lstStyle/>
        <a:p>
          <a:endParaRPr lang="nl-NL"/>
        </a:p>
      </dgm:t>
    </dgm:pt>
    <dgm:pt modelId="{C4D9D615-8327-4E44-A037-B0BC414284CF}" type="pres">
      <dgm:prSet presAssocID="{A6E889DB-4F85-4EAA-B7FB-0B6CB23B3C6B}" presName="dummy3a" presStyleCnt="0"/>
      <dgm:spPr/>
    </dgm:pt>
    <dgm:pt modelId="{F1B50783-AA3F-49E5-AC3C-2A5610A31B23}" type="pres">
      <dgm:prSet presAssocID="{A6E889DB-4F85-4EAA-B7FB-0B6CB23B3C6B}" presName="dummy3b" presStyleCnt="0"/>
      <dgm:spPr/>
    </dgm:pt>
    <dgm:pt modelId="{737B0647-5F84-4816-ABE2-1B58A2D7043B}" type="pres">
      <dgm:prSet presAssocID="{A6E889DB-4F85-4EAA-B7FB-0B6CB23B3C6B}" presName="wedge3Tx" presStyleLbl="node1" presStyleIdx="2" presStyleCnt="5">
        <dgm:presLayoutVars>
          <dgm:chMax val="0"/>
          <dgm:chPref val="0"/>
          <dgm:bulletEnabled val="1"/>
        </dgm:presLayoutVars>
      </dgm:prSet>
      <dgm:spPr/>
      <dgm:t>
        <a:bodyPr/>
        <a:lstStyle/>
        <a:p>
          <a:endParaRPr lang="nl-NL"/>
        </a:p>
      </dgm:t>
    </dgm:pt>
    <dgm:pt modelId="{72638D94-EEF9-41BA-85E6-9981CE685CEC}" type="pres">
      <dgm:prSet presAssocID="{A6E889DB-4F85-4EAA-B7FB-0B6CB23B3C6B}" presName="wedge4" presStyleLbl="node1" presStyleIdx="3" presStyleCnt="5"/>
      <dgm:spPr/>
      <dgm:t>
        <a:bodyPr/>
        <a:lstStyle/>
        <a:p>
          <a:endParaRPr lang="nl-NL"/>
        </a:p>
      </dgm:t>
    </dgm:pt>
    <dgm:pt modelId="{3706B917-93DE-4441-911E-19E5C7B804D7}" type="pres">
      <dgm:prSet presAssocID="{A6E889DB-4F85-4EAA-B7FB-0B6CB23B3C6B}" presName="dummy4a" presStyleCnt="0"/>
      <dgm:spPr/>
    </dgm:pt>
    <dgm:pt modelId="{FF2408C3-E88B-4357-8787-EC07551344C6}" type="pres">
      <dgm:prSet presAssocID="{A6E889DB-4F85-4EAA-B7FB-0B6CB23B3C6B}" presName="dummy4b" presStyleCnt="0"/>
      <dgm:spPr/>
    </dgm:pt>
    <dgm:pt modelId="{6734A2A1-82F1-4C0E-87C6-794D701633D9}" type="pres">
      <dgm:prSet presAssocID="{A6E889DB-4F85-4EAA-B7FB-0B6CB23B3C6B}" presName="wedge4Tx" presStyleLbl="node1" presStyleIdx="3" presStyleCnt="5">
        <dgm:presLayoutVars>
          <dgm:chMax val="0"/>
          <dgm:chPref val="0"/>
          <dgm:bulletEnabled val="1"/>
        </dgm:presLayoutVars>
      </dgm:prSet>
      <dgm:spPr/>
      <dgm:t>
        <a:bodyPr/>
        <a:lstStyle/>
        <a:p>
          <a:endParaRPr lang="nl-NL"/>
        </a:p>
      </dgm:t>
    </dgm:pt>
    <dgm:pt modelId="{4AD3713E-B120-4507-B397-C9A638BA83EF}" type="pres">
      <dgm:prSet presAssocID="{A6E889DB-4F85-4EAA-B7FB-0B6CB23B3C6B}" presName="wedge5" presStyleLbl="node1" presStyleIdx="4" presStyleCnt="5"/>
      <dgm:spPr/>
      <dgm:t>
        <a:bodyPr/>
        <a:lstStyle/>
        <a:p>
          <a:endParaRPr lang="nl-NL"/>
        </a:p>
      </dgm:t>
    </dgm:pt>
    <dgm:pt modelId="{43C70874-31B2-401D-A0CC-E30EF1E64190}" type="pres">
      <dgm:prSet presAssocID="{A6E889DB-4F85-4EAA-B7FB-0B6CB23B3C6B}" presName="dummy5a" presStyleCnt="0"/>
      <dgm:spPr/>
    </dgm:pt>
    <dgm:pt modelId="{C1A0EB89-C83D-4371-8928-73394D30E15E}" type="pres">
      <dgm:prSet presAssocID="{A6E889DB-4F85-4EAA-B7FB-0B6CB23B3C6B}" presName="dummy5b" presStyleCnt="0"/>
      <dgm:spPr/>
    </dgm:pt>
    <dgm:pt modelId="{9842990E-1FA0-4015-91F2-FDCC906F3568}" type="pres">
      <dgm:prSet presAssocID="{A6E889DB-4F85-4EAA-B7FB-0B6CB23B3C6B}" presName="wedge5Tx" presStyleLbl="node1" presStyleIdx="4" presStyleCnt="5">
        <dgm:presLayoutVars>
          <dgm:chMax val="0"/>
          <dgm:chPref val="0"/>
          <dgm:bulletEnabled val="1"/>
        </dgm:presLayoutVars>
      </dgm:prSet>
      <dgm:spPr/>
      <dgm:t>
        <a:bodyPr/>
        <a:lstStyle/>
        <a:p>
          <a:endParaRPr lang="nl-NL"/>
        </a:p>
      </dgm:t>
    </dgm:pt>
    <dgm:pt modelId="{23BD3825-B8F1-4A98-9F6F-72B0461AFF27}" type="pres">
      <dgm:prSet presAssocID="{974E39F5-CD6F-405E-A57E-D23F159B1BFA}" presName="arrowWedge1" presStyleLbl="fgSibTrans2D1" presStyleIdx="0" presStyleCnt="5"/>
      <dgm:spPr/>
    </dgm:pt>
    <dgm:pt modelId="{69C011D1-150F-4366-A5F4-CF091A312923}" type="pres">
      <dgm:prSet presAssocID="{764F2564-E460-4A4E-8862-600C4D2D8B5B}" presName="arrowWedge2" presStyleLbl="fgSibTrans2D1" presStyleIdx="1" presStyleCnt="5"/>
      <dgm:spPr/>
    </dgm:pt>
    <dgm:pt modelId="{047C8E1A-A02C-4602-8C4E-B9471C9FEC93}" type="pres">
      <dgm:prSet presAssocID="{7B9DB1B5-3AA2-41DD-A45F-FA9088080950}" presName="arrowWedge3" presStyleLbl="fgSibTrans2D1" presStyleIdx="2" presStyleCnt="5"/>
      <dgm:spPr/>
    </dgm:pt>
    <dgm:pt modelId="{0C10BB67-54CE-4BDC-83A0-4AD44281B178}" type="pres">
      <dgm:prSet presAssocID="{48221DBD-4ABF-4AEE-A0F7-FF58322262B0}" presName="arrowWedge4" presStyleLbl="fgSibTrans2D1" presStyleIdx="3" presStyleCnt="5"/>
      <dgm:spPr/>
    </dgm:pt>
    <dgm:pt modelId="{BD2A40A0-B18D-42D0-AEA1-0C1CD87CA379}" type="pres">
      <dgm:prSet presAssocID="{C3D0A93C-5D3B-409A-99EE-8F9E7D5A055D}" presName="arrowWedge5" presStyleLbl="fgSibTrans2D1" presStyleIdx="4" presStyleCnt="5"/>
      <dgm:spPr/>
    </dgm:pt>
  </dgm:ptLst>
  <dgm:cxnLst>
    <dgm:cxn modelId="{63EC4AFF-D857-458D-B970-8D459E4F7A5A}" type="presOf" srcId="{0AA25F22-D821-4E0D-804B-8A91D83C9918}" destId="{E901E423-7311-4FB3-AFEF-896177A1BF6C}" srcOrd="1" destOrd="0" presId="urn:microsoft.com/office/officeart/2005/8/layout/cycle8"/>
    <dgm:cxn modelId="{96212646-7F7D-42D2-849E-701F23228E64}" type="presOf" srcId="{0AA25F22-D821-4E0D-804B-8A91D83C9918}" destId="{59154F7E-B55B-4669-A9D8-F6833B1BC3EA}" srcOrd="0" destOrd="0" presId="urn:microsoft.com/office/officeart/2005/8/layout/cycle8"/>
    <dgm:cxn modelId="{65EE5B00-1BC3-4D56-9F2C-16E182556F11}" type="presOf" srcId="{EC6E39C1-9B6C-402F-ABA5-C86898CEE5A6}" destId="{7EA0165B-1268-494B-94B8-993CB2A678E9}" srcOrd="0" destOrd="0" presId="urn:microsoft.com/office/officeart/2005/8/layout/cycle8"/>
    <dgm:cxn modelId="{020942F7-4477-4913-AF44-859CD56DA905}" srcId="{A6E889DB-4F85-4EAA-B7FB-0B6CB23B3C6B}" destId="{2306A8DE-3393-4F7A-95EE-4FA5E27B57E8}" srcOrd="1" destOrd="0" parTransId="{0783FFF0-3370-4ACB-82B7-2B310A02D237}" sibTransId="{764F2564-E460-4A4E-8862-600C4D2D8B5B}"/>
    <dgm:cxn modelId="{5D0527A4-FDE1-4118-831B-DF05A2C0FDF2}" type="presOf" srcId="{A6E889DB-4F85-4EAA-B7FB-0B6CB23B3C6B}" destId="{F5DF062B-BCB5-40F0-9205-2BDD1265B37D}" srcOrd="0" destOrd="0" presId="urn:microsoft.com/office/officeart/2005/8/layout/cycle8"/>
    <dgm:cxn modelId="{DD1965C9-364F-4CED-9E1F-3167717CD88D}" srcId="{A6E889DB-4F85-4EAA-B7FB-0B6CB23B3C6B}" destId="{0AA25F22-D821-4E0D-804B-8A91D83C9918}" srcOrd="0" destOrd="0" parTransId="{ABE24562-3E67-44D9-8BE1-549EEA88D560}" sibTransId="{974E39F5-CD6F-405E-A57E-D23F159B1BFA}"/>
    <dgm:cxn modelId="{CB10307B-BA51-46A2-80A2-6442374A39E0}" srcId="{A6E889DB-4F85-4EAA-B7FB-0B6CB23B3C6B}" destId="{EC6E39C1-9B6C-402F-ABA5-C86898CEE5A6}" srcOrd="2" destOrd="0" parTransId="{C56952A0-2633-41A7-A487-EC1431AD527A}" sibTransId="{7B9DB1B5-3AA2-41DD-A45F-FA9088080950}"/>
    <dgm:cxn modelId="{B66CA050-9947-4FCF-8E47-DDA3A06FEB13}" type="presOf" srcId="{2306A8DE-3393-4F7A-95EE-4FA5E27B57E8}" destId="{3A989D7F-30C2-47FB-B6BE-484804AEA12E}" srcOrd="0" destOrd="0" presId="urn:microsoft.com/office/officeart/2005/8/layout/cycle8"/>
    <dgm:cxn modelId="{73414A92-0F83-4E3F-A74D-AF1A06044FE8}" type="presOf" srcId="{60033092-DF73-4A07-8D7D-15EDFB5A292B}" destId="{72638D94-EEF9-41BA-85E6-9981CE685CEC}" srcOrd="0" destOrd="0" presId="urn:microsoft.com/office/officeart/2005/8/layout/cycle8"/>
    <dgm:cxn modelId="{EE22E5E8-0A54-4964-9F39-C098E6639C4A}" type="presOf" srcId="{EC6E39C1-9B6C-402F-ABA5-C86898CEE5A6}" destId="{737B0647-5F84-4816-ABE2-1B58A2D7043B}" srcOrd="1" destOrd="0" presId="urn:microsoft.com/office/officeart/2005/8/layout/cycle8"/>
    <dgm:cxn modelId="{6350717D-F2B0-48DE-8FD7-3DA629FCB5E2}" srcId="{A6E889DB-4F85-4EAA-B7FB-0B6CB23B3C6B}" destId="{728197DF-6671-47A6-9B24-0B047A8F9B99}" srcOrd="4" destOrd="0" parTransId="{14E3CCB6-704A-428F-8DA2-B0CBEC87DA27}" sibTransId="{C3D0A93C-5D3B-409A-99EE-8F9E7D5A055D}"/>
    <dgm:cxn modelId="{F29F9E38-1BE2-494A-A135-A95502AFB17E}" srcId="{A6E889DB-4F85-4EAA-B7FB-0B6CB23B3C6B}" destId="{60033092-DF73-4A07-8D7D-15EDFB5A292B}" srcOrd="3" destOrd="0" parTransId="{B6F05188-CF2E-4C66-B4D8-F8086260534C}" sibTransId="{48221DBD-4ABF-4AEE-A0F7-FF58322262B0}"/>
    <dgm:cxn modelId="{7C58AB1A-8988-4CEC-BFB2-0C8DF41F3375}" type="presOf" srcId="{60033092-DF73-4A07-8D7D-15EDFB5A292B}" destId="{6734A2A1-82F1-4C0E-87C6-794D701633D9}" srcOrd="1" destOrd="0" presId="urn:microsoft.com/office/officeart/2005/8/layout/cycle8"/>
    <dgm:cxn modelId="{714D9370-16D1-47BD-9E85-8326B7559BDB}" type="presOf" srcId="{728197DF-6671-47A6-9B24-0B047A8F9B99}" destId="{4AD3713E-B120-4507-B397-C9A638BA83EF}" srcOrd="0" destOrd="0" presId="urn:microsoft.com/office/officeart/2005/8/layout/cycle8"/>
    <dgm:cxn modelId="{BE9B63C2-059C-488A-8415-DD4386094EF9}" type="presOf" srcId="{2306A8DE-3393-4F7A-95EE-4FA5E27B57E8}" destId="{6A933EAF-DA4E-480C-A45B-35A5FD35E1AA}" srcOrd="1" destOrd="0" presId="urn:microsoft.com/office/officeart/2005/8/layout/cycle8"/>
    <dgm:cxn modelId="{FB1339EF-FBA1-4FD3-ADC9-02F686C1EFC5}" type="presOf" srcId="{728197DF-6671-47A6-9B24-0B047A8F9B99}" destId="{9842990E-1FA0-4015-91F2-FDCC906F3568}" srcOrd="1" destOrd="0" presId="urn:microsoft.com/office/officeart/2005/8/layout/cycle8"/>
    <dgm:cxn modelId="{738CF132-6D43-4EA1-9D2E-156AF16872CF}" type="presParOf" srcId="{F5DF062B-BCB5-40F0-9205-2BDD1265B37D}" destId="{59154F7E-B55B-4669-A9D8-F6833B1BC3EA}" srcOrd="0" destOrd="0" presId="urn:microsoft.com/office/officeart/2005/8/layout/cycle8"/>
    <dgm:cxn modelId="{FE318A0C-07B8-4C69-90A3-A7CA73D7B070}" type="presParOf" srcId="{F5DF062B-BCB5-40F0-9205-2BDD1265B37D}" destId="{F93AF9D1-4A0F-4525-B522-BC4B7CA62762}" srcOrd="1" destOrd="0" presId="urn:microsoft.com/office/officeart/2005/8/layout/cycle8"/>
    <dgm:cxn modelId="{952A8C8A-6C7F-4223-8D14-2623D1E408F3}" type="presParOf" srcId="{F5DF062B-BCB5-40F0-9205-2BDD1265B37D}" destId="{1BC90CA4-5F3E-465C-A97F-4109A8457844}" srcOrd="2" destOrd="0" presId="urn:microsoft.com/office/officeart/2005/8/layout/cycle8"/>
    <dgm:cxn modelId="{8FB5E4A4-94BF-4DEC-8F1F-92D229E7B46D}" type="presParOf" srcId="{F5DF062B-BCB5-40F0-9205-2BDD1265B37D}" destId="{E901E423-7311-4FB3-AFEF-896177A1BF6C}" srcOrd="3" destOrd="0" presId="urn:microsoft.com/office/officeart/2005/8/layout/cycle8"/>
    <dgm:cxn modelId="{33A06D77-9EF2-42BF-B8DF-491D925BAADE}" type="presParOf" srcId="{F5DF062B-BCB5-40F0-9205-2BDD1265B37D}" destId="{3A989D7F-30C2-47FB-B6BE-484804AEA12E}" srcOrd="4" destOrd="0" presId="urn:microsoft.com/office/officeart/2005/8/layout/cycle8"/>
    <dgm:cxn modelId="{C8311595-6043-4C7B-A55A-61A2DC8251E3}" type="presParOf" srcId="{F5DF062B-BCB5-40F0-9205-2BDD1265B37D}" destId="{0BB9FF3B-58F8-49A1-A784-5B7A51C84497}" srcOrd="5" destOrd="0" presId="urn:microsoft.com/office/officeart/2005/8/layout/cycle8"/>
    <dgm:cxn modelId="{46DE27F0-E570-4B9B-BB6B-DB554CF34660}" type="presParOf" srcId="{F5DF062B-BCB5-40F0-9205-2BDD1265B37D}" destId="{17DD2BA3-72A3-42C9-92F3-AF0664ED9B70}" srcOrd="6" destOrd="0" presId="urn:microsoft.com/office/officeart/2005/8/layout/cycle8"/>
    <dgm:cxn modelId="{34A81725-626A-485C-B26A-4807E80C7757}" type="presParOf" srcId="{F5DF062B-BCB5-40F0-9205-2BDD1265B37D}" destId="{6A933EAF-DA4E-480C-A45B-35A5FD35E1AA}" srcOrd="7" destOrd="0" presId="urn:microsoft.com/office/officeart/2005/8/layout/cycle8"/>
    <dgm:cxn modelId="{626EF31A-643A-4506-874C-141DF32EDCD2}" type="presParOf" srcId="{F5DF062B-BCB5-40F0-9205-2BDD1265B37D}" destId="{7EA0165B-1268-494B-94B8-993CB2A678E9}" srcOrd="8" destOrd="0" presId="urn:microsoft.com/office/officeart/2005/8/layout/cycle8"/>
    <dgm:cxn modelId="{A45820D5-4F26-47BB-A2DF-535D744C250D}" type="presParOf" srcId="{F5DF062B-BCB5-40F0-9205-2BDD1265B37D}" destId="{C4D9D615-8327-4E44-A037-B0BC414284CF}" srcOrd="9" destOrd="0" presId="urn:microsoft.com/office/officeart/2005/8/layout/cycle8"/>
    <dgm:cxn modelId="{A71FEC1F-A814-4152-9327-9CEA2A5CDF3A}" type="presParOf" srcId="{F5DF062B-BCB5-40F0-9205-2BDD1265B37D}" destId="{F1B50783-AA3F-49E5-AC3C-2A5610A31B23}" srcOrd="10" destOrd="0" presId="urn:microsoft.com/office/officeart/2005/8/layout/cycle8"/>
    <dgm:cxn modelId="{3AE36593-D285-46DB-9A04-2D19E61C8C40}" type="presParOf" srcId="{F5DF062B-BCB5-40F0-9205-2BDD1265B37D}" destId="{737B0647-5F84-4816-ABE2-1B58A2D7043B}" srcOrd="11" destOrd="0" presId="urn:microsoft.com/office/officeart/2005/8/layout/cycle8"/>
    <dgm:cxn modelId="{DCC25E0D-0A53-4A92-B210-19CFF540D182}" type="presParOf" srcId="{F5DF062B-BCB5-40F0-9205-2BDD1265B37D}" destId="{72638D94-EEF9-41BA-85E6-9981CE685CEC}" srcOrd="12" destOrd="0" presId="urn:microsoft.com/office/officeart/2005/8/layout/cycle8"/>
    <dgm:cxn modelId="{8AB06262-11C1-420A-B419-A822AD7787BD}" type="presParOf" srcId="{F5DF062B-BCB5-40F0-9205-2BDD1265B37D}" destId="{3706B917-93DE-4441-911E-19E5C7B804D7}" srcOrd="13" destOrd="0" presId="urn:microsoft.com/office/officeart/2005/8/layout/cycle8"/>
    <dgm:cxn modelId="{4BC54EC5-621D-4D55-9F04-4EB83977099B}" type="presParOf" srcId="{F5DF062B-BCB5-40F0-9205-2BDD1265B37D}" destId="{FF2408C3-E88B-4357-8787-EC07551344C6}" srcOrd="14" destOrd="0" presId="urn:microsoft.com/office/officeart/2005/8/layout/cycle8"/>
    <dgm:cxn modelId="{F467E4D8-F007-4EFC-97C0-5F35741C4729}" type="presParOf" srcId="{F5DF062B-BCB5-40F0-9205-2BDD1265B37D}" destId="{6734A2A1-82F1-4C0E-87C6-794D701633D9}" srcOrd="15" destOrd="0" presId="urn:microsoft.com/office/officeart/2005/8/layout/cycle8"/>
    <dgm:cxn modelId="{510BE668-D7A4-458E-BBCD-0F30E6D07977}" type="presParOf" srcId="{F5DF062B-BCB5-40F0-9205-2BDD1265B37D}" destId="{4AD3713E-B120-4507-B397-C9A638BA83EF}" srcOrd="16" destOrd="0" presId="urn:microsoft.com/office/officeart/2005/8/layout/cycle8"/>
    <dgm:cxn modelId="{0B6628F6-4C7B-4B5E-9E40-8103CBA33660}" type="presParOf" srcId="{F5DF062B-BCB5-40F0-9205-2BDD1265B37D}" destId="{43C70874-31B2-401D-A0CC-E30EF1E64190}" srcOrd="17" destOrd="0" presId="urn:microsoft.com/office/officeart/2005/8/layout/cycle8"/>
    <dgm:cxn modelId="{7D29E48B-F8EC-4071-8823-D7DDAE199FC7}" type="presParOf" srcId="{F5DF062B-BCB5-40F0-9205-2BDD1265B37D}" destId="{C1A0EB89-C83D-4371-8928-73394D30E15E}" srcOrd="18" destOrd="0" presId="urn:microsoft.com/office/officeart/2005/8/layout/cycle8"/>
    <dgm:cxn modelId="{41AE0B4F-1923-430E-AC3E-A60A2C65AFC1}" type="presParOf" srcId="{F5DF062B-BCB5-40F0-9205-2BDD1265B37D}" destId="{9842990E-1FA0-4015-91F2-FDCC906F3568}" srcOrd="19" destOrd="0" presId="urn:microsoft.com/office/officeart/2005/8/layout/cycle8"/>
    <dgm:cxn modelId="{655DE5F1-E099-4A6E-92C8-04D7D17F3B7D}" type="presParOf" srcId="{F5DF062B-BCB5-40F0-9205-2BDD1265B37D}" destId="{23BD3825-B8F1-4A98-9F6F-72B0461AFF27}" srcOrd="20" destOrd="0" presId="urn:microsoft.com/office/officeart/2005/8/layout/cycle8"/>
    <dgm:cxn modelId="{6AFB4250-9037-4BCD-AB0F-258160EC680B}" type="presParOf" srcId="{F5DF062B-BCB5-40F0-9205-2BDD1265B37D}" destId="{69C011D1-150F-4366-A5F4-CF091A312923}" srcOrd="21" destOrd="0" presId="urn:microsoft.com/office/officeart/2005/8/layout/cycle8"/>
    <dgm:cxn modelId="{A05485EA-1A7F-40A6-85FD-76618FA43766}" type="presParOf" srcId="{F5DF062B-BCB5-40F0-9205-2BDD1265B37D}" destId="{047C8E1A-A02C-4602-8C4E-B9471C9FEC93}" srcOrd="22" destOrd="0" presId="urn:microsoft.com/office/officeart/2005/8/layout/cycle8"/>
    <dgm:cxn modelId="{84647B0C-4AD8-42D8-9D25-4016F3748C0C}" type="presParOf" srcId="{F5DF062B-BCB5-40F0-9205-2BDD1265B37D}" destId="{0C10BB67-54CE-4BDC-83A0-4AD44281B178}" srcOrd="23" destOrd="0" presId="urn:microsoft.com/office/officeart/2005/8/layout/cycle8"/>
    <dgm:cxn modelId="{8E4A47D7-87FE-4916-9F9A-9E984D29B56E}" type="presParOf" srcId="{F5DF062B-BCB5-40F0-9205-2BDD1265B37D}" destId="{BD2A40A0-B18D-42D0-AEA1-0C1CD87CA379}"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54F7E-B55B-4669-A9D8-F6833B1BC3EA}">
      <dsp:nvSpPr>
        <dsp:cNvPr id="0" name=""/>
        <dsp:cNvSpPr/>
      </dsp:nvSpPr>
      <dsp:spPr>
        <a:xfrm>
          <a:off x="1389075" y="251561"/>
          <a:ext cx="3413760" cy="3413760"/>
        </a:xfrm>
        <a:prstGeom prst="pie">
          <a:avLst>
            <a:gd name="adj1" fmla="val 16200000"/>
            <a:gd name="adj2" fmla="val 2052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dirty="0" smtClean="0"/>
            <a:t>De leerling</a:t>
          </a:r>
          <a:endParaRPr lang="nl-NL" sz="1000" kern="1200" dirty="0"/>
        </a:p>
      </dsp:txBody>
      <dsp:txXfrm>
        <a:off x="3169920" y="825398"/>
        <a:ext cx="1097280" cy="731520"/>
      </dsp:txXfrm>
    </dsp:sp>
    <dsp:sp modelId="{3A989D7F-30C2-47FB-B6BE-484804AEA12E}">
      <dsp:nvSpPr>
        <dsp:cNvPr id="0" name=""/>
        <dsp:cNvSpPr/>
      </dsp:nvSpPr>
      <dsp:spPr>
        <a:xfrm>
          <a:off x="1418336" y="342595"/>
          <a:ext cx="3413760" cy="3413760"/>
        </a:xfrm>
        <a:prstGeom prst="pie">
          <a:avLst>
            <a:gd name="adj1" fmla="val 20520000"/>
            <a:gd name="adj2" fmla="val 324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dirty="0" smtClean="0"/>
            <a:t>Gereedschappen</a:t>
          </a:r>
          <a:endParaRPr lang="nl-NL" sz="1000" kern="1200" dirty="0"/>
        </a:p>
      </dsp:txBody>
      <dsp:txXfrm>
        <a:off x="3616960" y="1902358"/>
        <a:ext cx="1016000" cy="812800"/>
      </dsp:txXfrm>
    </dsp:sp>
    <dsp:sp modelId="{7EA0165B-1268-494B-94B8-993CB2A678E9}">
      <dsp:nvSpPr>
        <dsp:cNvPr id="0" name=""/>
        <dsp:cNvSpPr/>
      </dsp:nvSpPr>
      <dsp:spPr>
        <a:xfrm>
          <a:off x="1341119" y="398678"/>
          <a:ext cx="3413760" cy="3413760"/>
        </a:xfrm>
        <a:prstGeom prst="pie">
          <a:avLst>
            <a:gd name="adj1" fmla="val 3240000"/>
            <a:gd name="adj2" fmla="val 756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dirty="0" smtClean="0"/>
            <a:t>Skills docent</a:t>
          </a:r>
          <a:endParaRPr lang="nl-NL" sz="1000" kern="1200" dirty="0"/>
        </a:p>
      </dsp:txBody>
      <dsp:txXfrm>
        <a:off x="2560320" y="2796438"/>
        <a:ext cx="975360" cy="894080"/>
      </dsp:txXfrm>
    </dsp:sp>
    <dsp:sp modelId="{72638D94-EEF9-41BA-85E6-9981CE685CEC}">
      <dsp:nvSpPr>
        <dsp:cNvPr id="0" name=""/>
        <dsp:cNvSpPr/>
      </dsp:nvSpPr>
      <dsp:spPr>
        <a:xfrm>
          <a:off x="1263904" y="342595"/>
          <a:ext cx="3413760" cy="3413760"/>
        </a:xfrm>
        <a:prstGeom prst="pie">
          <a:avLst>
            <a:gd name="adj1" fmla="val 7560000"/>
            <a:gd name="adj2" fmla="val 1188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dirty="0" smtClean="0"/>
            <a:t>Doelen school</a:t>
          </a:r>
          <a:endParaRPr lang="nl-NL" sz="1000" kern="1200" dirty="0"/>
        </a:p>
      </dsp:txBody>
      <dsp:txXfrm>
        <a:off x="1463040" y="1902358"/>
        <a:ext cx="1016000" cy="812800"/>
      </dsp:txXfrm>
    </dsp:sp>
    <dsp:sp modelId="{4AD3713E-B120-4507-B397-C9A638BA83EF}">
      <dsp:nvSpPr>
        <dsp:cNvPr id="0" name=""/>
        <dsp:cNvSpPr/>
      </dsp:nvSpPr>
      <dsp:spPr>
        <a:xfrm>
          <a:off x="1293164" y="251561"/>
          <a:ext cx="3413760" cy="3413760"/>
        </a:xfrm>
        <a:prstGeom prst="pie">
          <a:avLst>
            <a:gd name="adj1" fmla="val 11880000"/>
            <a:gd name="adj2" fmla="val 1620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dirty="0" smtClean="0"/>
            <a:t>Mediawijsheid</a:t>
          </a:r>
          <a:endParaRPr lang="nl-NL" sz="1000" kern="1200" dirty="0"/>
        </a:p>
      </dsp:txBody>
      <dsp:txXfrm>
        <a:off x="1828800" y="825398"/>
        <a:ext cx="1097280" cy="731520"/>
      </dsp:txXfrm>
    </dsp:sp>
    <dsp:sp modelId="{23BD3825-B8F1-4A98-9F6F-72B0461AFF27}">
      <dsp:nvSpPr>
        <dsp:cNvPr id="0" name=""/>
        <dsp:cNvSpPr/>
      </dsp:nvSpPr>
      <dsp:spPr>
        <a:xfrm>
          <a:off x="1177586" y="40233"/>
          <a:ext cx="3836416" cy="3836416"/>
        </a:xfrm>
        <a:prstGeom prst="circularArrow">
          <a:avLst>
            <a:gd name="adj1" fmla="val 5085"/>
            <a:gd name="adj2" fmla="val 327528"/>
            <a:gd name="adj3" fmla="val 20192361"/>
            <a:gd name="adj4" fmla="val 16200324"/>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C011D1-150F-4366-A5F4-CF091A312923}">
      <dsp:nvSpPr>
        <dsp:cNvPr id="0" name=""/>
        <dsp:cNvSpPr/>
      </dsp:nvSpPr>
      <dsp:spPr>
        <a:xfrm>
          <a:off x="1207243" y="131237"/>
          <a:ext cx="3836416" cy="3836416"/>
        </a:xfrm>
        <a:prstGeom prst="circularArrow">
          <a:avLst>
            <a:gd name="adj1" fmla="val 5085"/>
            <a:gd name="adj2" fmla="val 327528"/>
            <a:gd name="adj3" fmla="val 2912753"/>
            <a:gd name="adj4" fmla="val 20519953"/>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7C8E1A-A02C-4602-8C4E-B9471C9FEC93}">
      <dsp:nvSpPr>
        <dsp:cNvPr id="0" name=""/>
        <dsp:cNvSpPr/>
      </dsp:nvSpPr>
      <dsp:spPr>
        <a:xfrm>
          <a:off x="1129792" y="187491"/>
          <a:ext cx="3836416" cy="3836416"/>
        </a:xfrm>
        <a:prstGeom prst="circularArrow">
          <a:avLst>
            <a:gd name="adj1" fmla="val 5085"/>
            <a:gd name="adj2" fmla="val 327528"/>
            <a:gd name="adj3" fmla="val 7232777"/>
            <a:gd name="adj4" fmla="val 3239695"/>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10BB67-54CE-4BDC-83A0-4AD44281B178}">
      <dsp:nvSpPr>
        <dsp:cNvPr id="0" name=""/>
        <dsp:cNvSpPr/>
      </dsp:nvSpPr>
      <dsp:spPr>
        <a:xfrm>
          <a:off x="1052340" y="131237"/>
          <a:ext cx="3836416" cy="3836416"/>
        </a:xfrm>
        <a:prstGeom prst="circularArrow">
          <a:avLst>
            <a:gd name="adj1" fmla="val 5085"/>
            <a:gd name="adj2" fmla="val 327528"/>
            <a:gd name="adj3" fmla="val 11552519"/>
            <a:gd name="adj4" fmla="val 7559718"/>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2A40A0-B18D-42D0-AEA1-0C1CD87CA379}">
      <dsp:nvSpPr>
        <dsp:cNvPr id="0" name=""/>
        <dsp:cNvSpPr/>
      </dsp:nvSpPr>
      <dsp:spPr>
        <a:xfrm>
          <a:off x="1081997" y="40233"/>
          <a:ext cx="3836416" cy="3836416"/>
        </a:xfrm>
        <a:prstGeom prst="circularArrow">
          <a:avLst>
            <a:gd name="adj1" fmla="val 5085"/>
            <a:gd name="adj2" fmla="val 327528"/>
            <a:gd name="adj3" fmla="val 15872148"/>
            <a:gd name="adj4" fmla="val 11880111"/>
            <a:gd name="adj5" fmla="val 593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D5465566-D8F5-4EC2-B4EC-4A8F1F76DCE7}" type="datetimeFigureOut">
              <a:rPr lang="nl-NL" smtClean="0"/>
              <a:pPr/>
              <a:t>16-11-2014</a:t>
            </a:fld>
            <a:endParaRPr lang="nl-NL"/>
          </a:p>
        </p:txBody>
      </p:sp>
      <p:sp>
        <p:nvSpPr>
          <p:cNvPr id="4" name="Tijdelijke aanduiding voor voettekst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E6062342-34D9-4D51-8E75-16676C23E288}" type="slidenum">
              <a:rPr lang="nl-NL" smtClean="0"/>
              <a:pPr/>
              <a:t>‹nr.›</a:t>
            </a:fld>
            <a:endParaRPr lang="nl-NL"/>
          </a:p>
        </p:txBody>
      </p:sp>
    </p:spTree>
    <p:extLst>
      <p:ext uri="{BB962C8B-B14F-4D97-AF65-F5344CB8AC3E}">
        <p14:creationId xmlns:p14="http://schemas.microsoft.com/office/powerpoint/2010/main" val="18759305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C5B20A6A-1090-4F49-94D3-79A129C76B1D}" type="datetimeFigureOut">
              <a:rPr lang="nl-NL" smtClean="0"/>
              <a:pPr/>
              <a:t>16-11-2014</a:t>
            </a:fld>
            <a:endParaRPr lang="nl-NL"/>
          </a:p>
        </p:txBody>
      </p:sp>
      <p:sp>
        <p:nvSpPr>
          <p:cNvPr id="4" name="Tijdelijke aanduiding voor dia-afbeelding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C4B37C54-0D62-42FE-AA90-0A0BA624D452}" type="slidenum">
              <a:rPr lang="nl-NL" smtClean="0"/>
              <a:pPr/>
              <a:t>‹nr.›</a:t>
            </a:fld>
            <a:endParaRPr lang="nl-NL"/>
          </a:p>
        </p:txBody>
      </p:sp>
    </p:spTree>
    <p:extLst>
      <p:ext uri="{BB962C8B-B14F-4D97-AF65-F5344CB8AC3E}">
        <p14:creationId xmlns:p14="http://schemas.microsoft.com/office/powerpoint/2010/main" val="7058980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ediawijzer.net/helderhei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Andere mogelijkheden:</a:t>
            </a:r>
          </a:p>
          <a:p>
            <a:r>
              <a:rPr lang="nl-NL" dirty="0" smtClean="0"/>
              <a:t>Mobile </a:t>
            </a:r>
            <a:r>
              <a:rPr lang="nl-NL" dirty="0" err="1" smtClean="0"/>
              <a:t>learning</a:t>
            </a:r>
            <a:r>
              <a:rPr lang="nl-NL" dirty="0" smtClean="0"/>
              <a:t>, </a:t>
            </a:r>
            <a:r>
              <a:rPr lang="nl-NL" dirty="0" err="1" smtClean="0"/>
              <a:t>geocaching</a:t>
            </a:r>
            <a:endParaRPr lang="nl-NL" dirty="0" smtClean="0"/>
          </a:p>
          <a:p>
            <a:r>
              <a:rPr lang="nl-NL" dirty="0" err="1" smtClean="0"/>
              <a:t>Serious</a:t>
            </a:r>
            <a:r>
              <a:rPr lang="nl-NL" dirty="0" smtClean="0"/>
              <a:t> </a:t>
            </a:r>
            <a:r>
              <a:rPr lang="nl-NL" dirty="0" err="1" smtClean="0"/>
              <a:t>gaming</a:t>
            </a:r>
            <a:endParaRPr lang="nl-NL" dirty="0" smtClean="0"/>
          </a:p>
          <a:p>
            <a:r>
              <a:rPr lang="nl-NL" dirty="0" smtClean="0"/>
              <a:t>Digitaal</a:t>
            </a:r>
            <a:r>
              <a:rPr lang="nl-NL" baseline="0" dirty="0" smtClean="0"/>
              <a:t> toetsen</a:t>
            </a:r>
          </a:p>
          <a:p>
            <a:r>
              <a:rPr lang="nl-NL" baseline="0" dirty="0" smtClean="0"/>
              <a:t>…</a:t>
            </a:r>
          </a:p>
          <a:p>
            <a:endParaRPr lang="nl-NL" baseline="0" dirty="0" smtClean="0"/>
          </a:p>
          <a:p>
            <a:r>
              <a:rPr lang="nl-NL" baseline="0" dirty="0" smtClean="0"/>
              <a:t>Belangrijk: mediawijsheid, niet alleen van de leerling maar ook van de docent</a:t>
            </a:r>
            <a:endParaRPr lang="nl-NL" dirty="0"/>
          </a:p>
        </p:txBody>
      </p:sp>
      <p:sp>
        <p:nvSpPr>
          <p:cNvPr id="4" name="Tijdelijke aanduiding voor dianummer 3"/>
          <p:cNvSpPr>
            <a:spLocks noGrp="1"/>
          </p:cNvSpPr>
          <p:nvPr>
            <p:ph type="sldNum" sz="quarter" idx="10"/>
          </p:nvPr>
        </p:nvSpPr>
        <p:spPr/>
        <p:txBody>
          <a:bodyPr/>
          <a:lstStyle/>
          <a:p>
            <a:fld id="{C4B37C54-0D62-42FE-AA90-0A0BA624D452}" type="slidenum">
              <a:rPr lang="nl-NL" smtClean="0"/>
              <a:t>8</a:t>
            </a:fld>
            <a:endParaRPr lang="nl-NL"/>
          </a:p>
        </p:txBody>
      </p:sp>
    </p:spTree>
    <p:extLst>
      <p:ext uri="{BB962C8B-B14F-4D97-AF65-F5344CB8AC3E}">
        <p14:creationId xmlns:p14="http://schemas.microsoft.com/office/powerpoint/2010/main" val="3017038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Ontstaansgeschiedenis van het competentiemodel</a:t>
            </a:r>
          </a:p>
          <a:p>
            <a:r>
              <a:rPr lang="nl-NL" dirty="0" smtClean="0"/>
              <a:t>In 2011 heeft een projectgroep de uitdaging opgepakt om antwoord te geven op de vraag ‘Wat is mediawijsheid en op welke wijze kan gemeten worden hoe mediawijs iemand is?’. De projectgroep heeft het </a:t>
            </a:r>
            <a:r>
              <a:rPr lang="nl-NL" dirty="0" smtClean="0">
                <a:hlinkClick r:id="rId3"/>
              </a:rPr>
              <a:t>startdocument ‘Meten van Mediawijsheid’ </a:t>
            </a:r>
            <a:r>
              <a:rPr lang="nl-NL" dirty="0" smtClean="0"/>
              <a:t>opgeleverd. Deze projectgroep heeft, onder leiding van EYE Filminstituut, baanbrekend werk verricht om mediawijsheid meetbaar te maken. Met het huidige competentiemodel is een verdere versimpeling van de definitie aangebracht tot een model bestaande uit 10 competenties die elk zijn uitgewerkt in 5 algemene niveaus.</a:t>
            </a:r>
          </a:p>
          <a:p>
            <a:endParaRPr lang="nl-NL" dirty="0" smtClean="0"/>
          </a:p>
          <a:p>
            <a:r>
              <a:rPr lang="nl-NL" dirty="0" smtClean="0"/>
              <a:t>Media-educatie (tot</a:t>
            </a:r>
            <a:r>
              <a:rPr lang="nl-NL" baseline="0" dirty="0" smtClean="0"/>
              <a:t> 2010 een veel gebruikt begrip) ging vaak over passief gebruik. Nu staat (</a:t>
            </a:r>
            <a:r>
              <a:rPr lang="nl-NL" baseline="0" dirty="0" err="1" smtClean="0"/>
              <a:t>inter</a:t>
            </a:r>
            <a:r>
              <a:rPr lang="nl-NL" baseline="0" dirty="0" smtClean="0"/>
              <a:t>)actief en effectief gebruik veel meer inde belangstelling, mede door de opkomst en acceptatie van sociale media.</a:t>
            </a:r>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E47A9A67-AAE8-4F57-9282-E1332EA43E8B}" type="slidenum">
              <a:rPr lang="nl-NL" smtClean="0"/>
              <a:t>16</a:t>
            </a:fld>
            <a:endParaRPr lang="nl-NL"/>
          </a:p>
        </p:txBody>
      </p:sp>
    </p:spTree>
    <p:extLst>
      <p:ext uri="{BB962C8B-B14F-4D97-AF65-F5344CB8AC3E}">
        <p14:creationId xmlns:p14="http://schemas.microsoft.com/office/powerpoint/2010/main" val="72504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4B37C54-0D62-42FE-AA90-0A0BA624D452}" type="slidenum">
              <a:rPr lang="nl-NL" smtClean="0"/>
              <a:pPr/>
              <a:t>17</a:t>
            </a:fld>
            <a:endParaRPr lang="nl-NL"/>
          </a:p>
        </p:txBody>
      </p:sp>
    </p:spTree>
    <p:extLst>
      <p:ext uri="{BB962C8B-B14F-4D97-AF65-F5344CB8AC3E}">
        <p14:creationId xmlns:p14="http://schemas.microsoft.com/office/powerpoint/2010/main" val="137809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a:t>
            </a:r>
            <a:r>
              <a:rPr lang="nl-NL" dirty="0" err="1" smtClean="0"/>
              <a:t>Belgie</a:t>
            </a:r>
            <a:r>
              <a:rPr lang="nl-NL" dirty="0" smtClean="0"/>
              <a:t> is</a:t>
            </a:r>
            <a:r>
              <a:rPr lang="nl-NL" baseline="0" dirty="0" smtClean="0"/>
              <a:t> mediawijsheid wel opgenomen in de eindtermen</a:t>
            </a:r>
            <a:endParaRPr lang="nl-NL" dirty="0"/>
          </a:p>
        </p:txBody>
      </p:sp>
      <p:sp>
        <p:nvSpPr>
          <p:cNvPr id="4" name="Tijdelijke aanduiding voor dianummer 3"/>
          <p:cNvSpPr>
            <a:spLocks noGrp="1"/>
          </p:cNvSpPr>
          <p:nvPr>
            <p:ph type="sldNum" sz="quarter" idx="10"/>
          </p:nvPr>
        </p:nvSpPr>
        <p:spPr/>
        <p:txBody>
          <a:bodyPr/>
          <a:lstStyle/>
          <a:p>
            <a:fld id="{E47A9A67-AAE8-4F57-9282-E1332EA43E8B}" type="slidenum">
              <a:rPr lang="nl-NL" smtClean="0"/>
              <a:t>18</a:t>
            </a:fld>
            <a:endParaRPr lang="nl-NL"/>
          </a:p>
        </p:txBody>
      </p:sp>
    </p:spTree>
    <p:extLst>
      <p:ext uri="{BB962C8B-B14F-4D97-AF65-F5344CB8AC3E}">
        <p14:creationId xmlns:p14="http://schemas.microsoft.com/office/powerpoint/2010/main" val="720382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5" name="Footer Placeholder 4"/>
          <p:cNvSpPr>
            <a:spLocks noGrp="1"/>
          </p:cNvSpPr>
          <p:nvPr>
            <p:ph type="ftr" sz="quarter" idx="11"/>
          </p:nvPr>
        </p:nvSpPr>
        <p:spPr/>
        <p:txBody>
          <a:bodyPr/>
          <a:lstStyle>
            <a:lvl1pPr>
              <a:defRPr b="1">
                <a:effectLst>
                  <a:outerShdw blurRad="38100" dist="38100" dir="2700000" algn="tl">
                    <a:srgbClr val="000000">
                      <a:alpha val="43137"/>
                    </a:srgbClr>
                  </a:outerShdw>
                </a:effectLst>
              </a:defRPr>
            </a:lvl1pPr>
          </a:lstStyle>
          <a:p>
            <a:r>
              <a:rPr lang="en-US" dirty="0" smtClean="0">
                <a:solidFill>
                  <a:schemeClr val="bg2">
                    <a:lumMod val="50000"/>
                  </a:schemeClr>
                </a:solidFill>
              </a:rPr>
              <a:t>de </a:t>
            </a:r>
          </a:p>
          <a:p>
            <a:r>
              <a:rPr lang="en-US" dirty="0" err="1" smtClean="0">
                <a:solidFill>
                  <a:schemeClr val="bg2">
                    <a:lumMod val="50000"/>
                  </a:schemeClr>
                </a:solidFill>
              </a:rPr>
              <a:t>Kennis</a:t>
            </a:r>
            <a:r>
              <a:rPr lang="en-US" dirty="0" err="1" smtClean="0">
                <a:solidFill>
                  <a:srgbClr val="92D050"/>
                </a:solidFill>
              </a:rPr>
              <a:t>maatschap</a:t>
            </a:r>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‹nr.›</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nl-NL" smtClean="0"/>
              <a:t>Klik om de stijl te bewerken</a:t>
            </a:r>
            <a:endParaRPr lang="en-US" dirty="0"/>
          </a:p>
        </p:txBody>
      </p:sp>
      <p:pic>
        <p:nvPicPr>
          <p:cNvPr id="15" name="Picture 2" descr="D:\Mijn documenten\Mijn bedrijven\LexInfo\Klanten\Kennismaatschap\KEN_Logos_beeldmerk_huisstijl\KEN_Logos_beeldmerk_huisstijl\Kennismaatschap_logo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390" y="17252"/>
            <a:ext cx="6278988" cy="17441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467544" y="4725144"/>
            <a:ext cx="8216502" cy="1143000"/>
          </a:xfrm>
        </p:spPr>
        <p:txBody>
          <a:bodyPr/>
          <a:lstStyle/>
          <a:p>
            <a:r>
              <a:rPr lang="nl-NL" smtClean="0"/>
              <a:t>Klik om de stijl te bewerken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Footer Placeholder 4"/>
          <p:cNvSpPr>
            <a:spLocks noGrp="1"/>
          </p:cNvSpPr>
          <p:nvPr>
            <p:ph type="ftr" sz="quarter" idx="11"/>
          </p:nvPr>
        </p:nvSpPr>
        <p:spPr/>
        <p:txBody>
          <a:bodyPr/>
          <a:lstStyle/>
          <a:p>
            <a:r>
              <a:rPr lang="en-US" dirty="0" smtClean="0">
                <a:solidFill>
                  <a:schemeClr val="bg2">
                    <a:lumMod val="50000"/>
                  </a:schemeClr>
                </a:solidFill>
              </a:rPr>
              <a:t>de </a:t>
            </a:r>
          </a:p>
          <a:p>
            <a:r>
              <a:rPr lang="en-US" dirty="0" err="1" smtClean="0">
                <a:solidFill>
                  <a:schemeClr val="bg2">
                    <a:lumMod val="50000"/>
                  </a:schemeClr>
                </a:solidFill>
              </a:rPr>
              <a:t>Kennis</a:t>
            </a:r>
            <a:r>
              <a:rPr lang="en-US" dirty="0" err="1" smtClean="0">
                <a:solidFill>
                  <a:srgbClr val="92D050"/>
                </a:solidFill>
              </a:rPr>
              <a:t>maatschap</a:t>
            </a:r>
            <a:endParaRPr lang="en-US" dirty="0" smtClean="0"/>
          </a:p>
        </p:txBody>
      </p:sp>
      <p:sp>
        <p:nvSpPr>
          <p:cNvPr id="6" name="Slide Number Placeholder 5"/>
          <p:cNvSpPr>
            <a:spLocks noGrp="1"/>
          </p:cNvSpPr>
          <p:nvPr>
            <p:ph type="sldNum" sz="quarter" idx="12"/>
          </p:nvPr>
        </p:nvSpPr>
        <p:spPr/>
        <p:txBody>
          <a:bodyPr/>
          <a:lstStyle/>
          <a:p>
            <a:fld id="{D7E63A33-8271-4DD0-9C48-789913D7C115}" type="slidenum">
              <a:rPr lang="en-US" smtClean="0"/>
              <a:pPr/>
              <a:t>‹nr.›</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nl-NL" smtClean="0"/>
              <a:t>Klik om de stijl te bewerken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Footer Placeholder 4"/>
          <p:cNvSpPr>
            <a:spLocks noGrp="1"/>
          </p:cNvSpPr>
          <p:nvPr>
            <p:ph type="ftr" sz="quarter" idx="11"/>
          </p:nvPr>
        </p:nvSpPr>
        <p:spPr/>
        <p:txBody>
          <a:bodyPr/>
          <a:lstStyle/>
          <a:p>
            <a:r>
              <a:rPr lang="en-US" dirty="0" smtClean="0">
                <a:solidFill>
                  <a:schemeClr val="bg2">
                    <a:lumMod val="50000"/>
                  </a:schemeClr>
                </a:solidFill>
              </a:rPr>
              <a:t>de </a:t>
            </a:r>
          </a:p>
          <a:p>
            <a:r>
              <a:rPr lang="en-US" dirty="0" err="1" smtClean="0">
                <a:solidFill>
                  <a:schemeClr val="bg2">
                    <a:lumMod val="50000"/>
                  </a:schemeClr>
                </a:solidFill>
              </a:rPr>
              <a:t>Kennis</a:t>
            </a:r>
            <a:r>
              <a:rPr lang="en-US" dirty="0" err="1" smtClean="0">
                <a:solidFill>
                  <a:srgbClr val="92D050"/>
                </a:solidFill>
              </a:rPr>
              <a:t>maatschap</a:t>
            </a:r>
            <a:endParaRPr lang="en-US" dirty="0" smtClean="0"/>
          </a:p>
        </p:txBody>
      </p:sp>
      <p:sp>
        <p:nvSpPr>
          <p:cNvPr id="6" name="Slide Number Placeholder 5"/>
          <p:cNvSpPr>
            <a:spLocks noGrp="1"/>
          </p:cNvSpPr>
          <p:nvPr>
            <p:ph type="sldNum" sz="quarter" idx="12"/>
          </p:nvPr>
        </p:nvSpPr>
        <p:spPr/>
        <p:txBody>
          <a:bodyPr/>
          <a:lstStyle/>
          <a:p>
            <a:fld id="{D7E63A33-8271-4DD0-9C48-789913D7C115}" type="slidenum">
              <a:rPr lang="en-US" smtClean="0"/>
              <a:pPr/>
              <a:t>‹nr.›</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schemeClr val="bg2">
                    <a:lumMod val="50000"/>
                  </a:schemeClr>
                </a:solidFill>
              </a:rPr>
              <a:t>de </a:t>
            </a:r>
          </a:p>
          <a:p>
            <a:r>
              <a:rPr lang="en-US" dirty="0" err="1" smtClean="0">
                <a:solidFill>
                  <a:schemeClr val="bg2">
                    <a:lumMod val="50000"/>
                  </a:schemeClr>
                </a:solidFill>
              </a:rPr>
              <a:t>Kennis</a:t>
            </a:r>
            <a:r>
              <a:rPr lang="en-US" dirty="0" err="1" smtClean="0">
                <a:solidFill>
                  <a:srgbClr val="92D050"/>
                </a:solidFill>
              </a:rPr>
              <a:t>maatschap</a:t>
            </a:r>
            <a:endParaRPr lang="en-US" dirty="0" smtClean="0"/>
          </a:p>
        </p:txBody>
      </p:sp>
      <p:sp>
        <p:nvSpPr>
          <p:cNvPr id="6" name="Slide Number Placeholder 5"/>
          <p:cNvSpPr>
            <a:spLocks noGrp="1"/>
          </p:cNvSpPr>
          <p:nvPr>
            <p:ph type="sldNum" sz="quarter" idx="12"/>
          </p:nvPr>
        </p:nvSpPr>
        <p:spPr/>
        <p:txBody>
          <a:bodyPr/>
          <a:lstStyle/>
          <a:p>
            <a:fld id="{D7E63A33-8271-4DD0-9C48-789913D7C115}" type="slidenum">
              <a:rPr lang="en-US" smtClean="0"/>
              <a:pPr/>
              <a:t>‹nr.›</a:t>
            </a:fld>
            <a:endParaRPr lang="en-US"/>
          </a:p>
        </p:txBody>
      </p:sp>
      <p:sp>
        <p:nvSpPr>
          <p:cNvPr id="8" name="Title 7"/>
          <p:cNvSpPr>
            <a:spLocks noGrp="1"/>
          </p:cNvSpPr>
          <p:nvPr>
            <p:ph type="title"/>
          </p:nvPr>
        </p:nvSpPr>
        <p:spPr/>
        <p:txBody>
          <a:bodyPr/>
          <a:lstStyle/>
          <a:p>
            <a:r>
              <a:rPr lang="nl-NL" smtClean="0"/>
              <a:t>Klik om de stijl te bewerken</a:t>
            </a:r>
            <a:endParaRPr lang="en-US"/>
          </a:p>
        </p:txBody>
      </p:sp>
      <p:sp>
        <p:nvSpPr>
          <p:cNvPr id="10" name="Content Placeholder 9"/>
          <p:cNvSpPr>
            <a:spLocks noGrp="1"/>
          </p:cNvSpPr>
          <p:nvPr>
            <p:ph sz="quarter" idx="13"/>
          </p:nvPr>
        </p:nvSpPr>
        <p:spPr>
          <a:xfrm>
            <a:off x="899592" y="1412776"/>
            <a:ext cx="7776864" cy="4464496"/>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nl-NL" smtClean="0"/>
              <a:t>Klik om de stijl te bewerken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5" name="Footer Placeholder 4"/>
          <p:cNvSpPr>
            <a:spLocks noGrp="1"/>
          </p:cNvSpPr>
          <p:nvPr>
            <p:ph type="ftr" sz="quarter" idx="11"/>
          </p:nvPr>
        </p:nvSpPr>
        <p:spPr/>
        <p:txBody>
          <a:bodyPr/>
          <a:lstStyle/>
          <a:p>
            <a:r>
              <a:rPr lang="en-US" dirty="0" smtClean="0">
                <a:solidFill>
                  <a:schemeClr val="bg2">
                    <a:lumMod val="50000"/>
                  </a:schemeClr>
                </a:solidFill>
              </a:rPr>
              <a:t>de </a:t>
            </a:r>
          </a:p>
          <a:p>
            <a:r>
              <a:rPr lang="en-US" dirty="0" err="1" smtClean="0">
                <a:solidFill>
                  <a:schemeClr val="bg2">
                    <a:lumMod val="50000"/>
                  </a:schemeClr>
                </a:solidFill>
              </a:rPr>
              <a:t>Kennis</a:t>
            </a:r>
            <a:r>
              <a:rPr lang="en-US" dirty="0" err="1" smtClean="0">
                <a:solidFill>
                  <a:srgbClr val="92D050"/>
                </a:solidFill>
              </a:rPr>
              <a:t>maatschap</a:t>
            </a:r>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‹nr.›</a:t>
            </a:fld>
            <a:endParaRPr lang="en-US"/>
          </a:p>
        </p:txBody>
      </p:sp>
      <p:pic>
        <p:nvPicPr>
          <p:cNvPr id="11" name="Picture 2" descr="D:\Mijn documenten\Mijn bedrijven\LexInfo\Klanten\Kennismaatschap\KEN_Logos_beeldmerk_huisstijl\KEN_Logos_beeldmerk_huisstijl\Kennismaatschap_logo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390" y="17252"/>
            <a:ext cx="6278988" cy="17441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solidFill>
                  <a:schemeClr val="bg2">
                    <a:lumMod val="50000"/>
                  </a:schemeClr>
                </a:solidFill>
              </a:rPr>
              <a:t>de </a:t>
            </a:r>
          </a:p>
          <a:p>
            <a:r>
              <a:rPr lang="en-US" dirty="0" err="1" smtClean="0">
                <a:solidFill>
                  <a:schemeClr val="bg2">
                    <a:lumMod val="50000"/>
                  </a:schemeClr>
                </a:solidFill>
              </a:rPr>
              <a:t>Kennis</a:t>
            </a:r>
            <a:r>
              <a:rPr lang="en-US" dirty="0" err="1" smtClean="0">
                <a:solidFill>
                  <a:srgbClr val="92D050"/>
                </a:solidFill>
              </a:rPr>
              <a:t>maatschap</a:t>
            </a:r>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‹nr.›</a:t>
            </a:fld>
            <a:endParaRPr lang="en-US"/>
          </a:p>
        </p:txBody>
      </p:sp>
      <p:sp>
        <p:nvSpPr>
          <p:cNvPr id="8" name="Title 7"/>
          <p:cNvSpPr>
            <a:spLocks noGrp="1"/>
          </p:cNvSpPr>
          <p:nvPr>
            <p:ph type="title"/>
          </p:nvPr>
        </p:nvSpPr>
        <p:spPr/>
        <p:txBody>
          <a:bodyPr/>
          <a:lstStyle/>
          <a:p>
            <a:r>
              <a:rPr lang="nl-NL" smtClean="0"/>
              <a:t>Klik om de stijl te bewerken</a:t>
            </a:r>
            <a:endParaRPr lang="en-US"/>
          </a:p>
        </p:txBody>
      </p:sp>
      <p:sp>
        <p:nvSpPr>
          <p:cNvPr id="9" name="Content Placeholder 8"/>
          <p:cNvSpPr>
            <a:spLocks noGrp="1"/>
          </p:cNvSpPr>
          <p:nvPr>
            <p:ph sz="quarter" idx="13"/>
          </p:nvPr>
        </p:nvSpPr>
        <p:spPr>
          <a:xfrm>
            <a:off x="1141855" y="1466447"/>
            <a:ext cx="3346704" cy="347472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1" name="Content Placeholder 10"/>
          <p:cNvSpPr>
            <a:spLocks noGrp="1"/>
          </p:cNvSpPr>
          <p:nvPr>
            <p:ph sz="quarter" idx="14"/>
          </p:nvPr>
        </p:nvSpPr>
        <p:spPr>
          <a:xfrm>
            <a:off x="4644008" y="1466448"/>
            <a:ext cx="3346704" cy="347472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1313137"/>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156447" y="1981944"/>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47302" y="1313137"/>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nl-NL" smtClean="0"/>
              <a:t>Klik om de modelstijlen te bewerken</a:t>
            </a:r>
          </a:p>
        </p:txBody>
      </p:sp>
      <p:sp>
        <p:nvSpPr>
          <p:cNvPr id="6" name="Content Placeholder 5"/>
          <p:cNvSpPr>
            <a:spLocks noGrp="1"/>
          </p:cNvSpPr>
          <p:nvPr>
            <p:ph sz="quarter" idx="4"/>
          </p:nvPr>
        </p:nvSpPr>
        <p:spPr>
          <a:xfrm>
            <a:off x="4645025" y="1980649"/>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8" name="Footer Placeholder 7"/>
          <p:cNvSpPr>
            <a:spLocks noGrp="1"/>
          </p:cNvSpPr>
          <p:nvPr>
            <p:ph type="ftr" sz="quarter" idx="11"/>
          </p:nvPr>
        </p:nvSpPr>
        <p:spPr/>
        <p:txBody>
          <a:bodyPr/>
          <a:lstStyle/>
          <a:p>
            <a:r>
              <a:rPr lang="en-US" dirty="0" smtClean="0">
                <a:solidFill>
                  <a:schemeClr val="bg2">
                    <a:lumMod val="50000"/>
                  </a:schemeClr>
                </a:solidFill>
              </a:rPr>
              <a:t>de </a:t>
            </a:r>
          </a:p>
          <a:p>
            <a:r>
              <a:rPr lang="en-US" dirty="0" err="1" smtClean="0">
                <a:solidFill>
                  <a:schemeClr val="bg2">
                    <a:lumMod val="50000"/>
                  </a:schemeClr>
                </a:solidFill>
              </a:rPr>
              <a:t>Kennis</a:t>
            </a:r>
            <a:r>
              <a:rPr lang="en-US" dirty="0" err="1" smtClean="0">
                <a:solidFill>
                  <a:srgbClr val="92D050"/>
                </a:solidFill>
              </a:rPr>
              <a:t>maatschap</a:t>
            </a:r>
            <a:endParaRPr lang="en-US" dirty="0" smtClean="0"/>
          </a:p>
        </p:txBody>
      </p:sp>
      <p:sp>
        <p:nvSpPr>
          <p:cNvPr id="9" name="Slide Number Placeholder 8"/>
          <p:cNvSpPr>
            <a:spLocks noGrp="1"/>
          </p:cNvSpPr>
          <p:nvPr>
            <p:ph type="sldNum" sz="quarter" idx="12"/>
          </p:nvPr>
        </p:nvSpPr>
        <p:spPr/>
        <p:txBody>
          <a:bodyPr/>
          <a:lstStyle/>
          <a:p>
            <a:fld id="{D7E63A33-8271-4DD0-9C48-789913D7C115}" type="slidenum">
              <a:rPr lang="en-US" smtClean="0"/>
              <a:pPr/>
              <a:t>‹nr.›</a:t>
            </a:fld>
            <a:endParaRPr lang="en-US"/>
          </a:p>
        </p:txBody>
      </p:sp>
      <p:sp>
        <p:nvSpPr>
          <p:cNvPr id="10" name="Title 9"/>
          <p:cNvSpPr>
            <a:spLocks noGrp="1"/>
          </p:cNvSpPr>
          <p:nvPr>
            <p:ph type="title"/>
          </p:nvPr>
        </p:nvSpPr>
        <p:spPr/>
        <p:txBody>
          <a:bodyPr/>
          <a:lstStyle/>
          <a:p>
            <a:r>
              <a:rPr lang="nl-NL" smtClean="0"/>
              <a:t>Klik om de stijl te bewerken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4" name="Footer Placeholder 3"/>
          <p:cNvSpPr>
            <a:spLocks noGrp="1"/>
          </p:cNvSpPr>
          <p:nvPr>
            <p:ph type="ftr" sz="quarter" idx="11"/>
          </p:nvPr>
        </p:nvSpPr>
        <p:spPr/>
        <p:txBody>
          <a:bodyPr/>
          <a:lstStyle/>
          <a:p>
            <a:r>
              <a:rPr lang="en-US" dirty="0" smtClean="0">
                <a:solidFill>
                  <a:schemeClr val="bg2">
                    <a:lumMod val="50000"/>
                  </a:schemeClr>
                </a:solidFill>
              </a:rPr>
              <a:t>de </a:t>
            </a:r>
          </a:p>
          <a:p>
            <a:r>
              <a:rPr lang="en-US" dirty="0" err="1" smtClean="0">
                <a:solidFill>
                  <a:schemeClr val="bg2">
                    <a:lumMod val="50000"/>
                  </a:schemeClr>
                </a:solidFill>
              </a:rPr>
              <a:t>Kennis</a:t>
            </a:r>
            <a:r>
              <a:rPr lang="en-US" dirty="0" err="1" smtClean="0">
                <a:solidFill>
                  <a:srgbClr val="92D050"/>
                </a:solidFill>
              </a:rPr>
              <a:t>maatschap</a:t>
            </a:r>
            <a:endParaRPr lang="en-US" dirty="0" smtClean="0"/>
          </a:p>
        </p:txBody>
      </p:sp>
      <p:sp>
        <p:nvSpPr>
          <p:cNvPr id="5" name="Slide Number Placeholder 4"/>
          <p:cNvSpPr>
            <a:spLocks noGrp="1"/>
          </p:cNvSpPr>
          <p:nvPr>
            <p:ph type="sldNum" sz="quarter" idx="12"/>
          </p:nvPr>
        </p:nvSpPr>
        <p:spPr/>
        <p:txBody>
          <a:bodyPr/>
          <a:lstStyle/>
          <a:p>
            <a:fld id="{D7E63A33-8271-4DD0-9C48-789913D7C115}" type="slidenum">
              <a:rPr lang="en-US" smtClean="0"/>
              <a:pPr/>
              <a:t>‹nr.›</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schemeClr val="bg2">
                    <a:lumMod val="50000"/>
                  </a:schemeClr>
                </a:solidFill>
              </a:rPr>
              <a:t>de </a:t>
            </a:r>
          </a:p>
          <a:p>
            <a:r>
              <a:rPr lang="en-US" dirty="0" err="1" smtClean="0">
                <a:solidFill>
                  <a:schemeClr val="bg2">
                    <a:lumMod val="50000"/>
                  </a:schemeClr>
                </a:solidFill>
              </a:rPr>
              <a:t>Kennis</a:t>
            </a:r>
            <a:r>
              <a:rPr lang="en-US" dirty="0" err="1" smtClean="0">
                <a:solidFill>
                  <a:srgbClr val="92D050"/>
                </a:solidFill>
              </a:rPr>
              <a:t>maatschap</a:t>
            </a:r>
            <a:endParaRPr lang="en-US" dirty="0" smtClean="0"/>
          </a:p>
        </p:txBody>
      </p:sp>
      <p:sp>
        <p:nvSpPr>
          <p:cNvPr id="4" name="Slide Number Placeholder 3"/>
          <p:cNvSpPr>
            <a:spLocks noGrp="1"/>
          </p:cNvSpPr>
          <p:nvPr>
            <p:ph type="sldNum" sz="quarter" idx="12"/>
          </p:nvPr>
        </p:nvSpPr>
        <p:spPr/>
        <p:txBody>
          <a:bodyPr/>
          <a:lstStyle/>
          <a:p>
            <a:fld id="{D7E63A33-8271-4DD0-9C48-789913D7C115}" type="slidenum">
              <a:rPr lang="en-US" smtClean="0"/>
              <a:pPr/>
              <a:t>‹nr.›</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nl-NL" smtClean="0"/>
              <a:t>Klik om de stijl te bewerken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6" name="Footer Placeholder 5"/>
          <p:cNvSpPr>
            <a:spLocks noGrp="1"/>
          </p:cNvSpPr>
          <p:nvPr>
            <p:ph type="ftr" sz="quarter" idx="11"/>
          </p:nvPr>
        </p:nvSpPr>
        <p:spPr/>
        <p:txBody>
          <a:bodyPr/>
          <a:lstStyle/>
          <a:p>
            <a:r>
              <a:rPr lang="en-US" dirty="0" smtClean="0">
                <a:solidFill>
                  <a:schemeClr val="bg2">
                    <a:lumMod val="50000"/>
                  </a:schemeClr>
                </a:solidFill>
              </a:rPr>
              <a:t>de </a:t>
            </a:r>
          </a:p>
          <a:p>
            <a:r>
              <a:rPr lang="en-US" dirty="0" err="1" smtClean="0">
                <a:solidFill>
                  <a:schemeClr val="bg2">
                    <a:lumMod val="50000"/>
                  </a:schemeClr>
                </a:solidFill>
              </a:rPr>
              <a:t>Kennis</a:t>
            </a:r>
            <a:r>
              <a:rPr lang="en-US" dirty="0" err="1" smtClean="0">
                <a:solidFill>
                  <a:srgbClr val="92D050"/>
                </a:solidFill>
              </a:rPr>
              <a:t>maatschap</a:t>
            </a:r>
            <a:endParaRPr lang="en-US" dirty="0" smtClean="0"/>
          </a:p>
        </p:txBody>
      </p:sp>
      <p:sp>
        <p:nvSpPr>
          <p:cNvPr id="7" name="Slide Number Placeholder 6"/>
          <p:cNvSpPr>
            <a:spLocks noGrp="1"/>
          </p:cNvSpPr>
          <p:nvPr>
            <p:ph type="sldNum" sz="quarter" idx="12"/>
          </p:nvPr>
        </p:nvSpPr>
        <p:spPr/>
        <p:txBody>
          <a:bodyPr/>
          <a:lstStyle/>
          <a:p>
            <a:fld id="{D7E63A33-8271-4DD0-9C48-789913D7C115}" type="slidenum">
              <a:rPr lang="en-US" smtClean="0"/>
              <a:pPr/>
              <a:t>‹nr.›</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6" name="Footer Placeholder 5"/>
          <p:cNvSpPr>
            <a:spLocks noGrp="1"/>
          </p:cNvSpPr>
          <p:nvPr>
            <p:ph type="ftr" sz="quarter" idx="11"/>
          </p:nvPr>
        </p:nvSpPr>
        <p:spPr/>
        <p:txBody>
          <a:bodyPr/>
          <a:lstStyle/>
          <a:p>
            <a:r>
              <a:rPr lang="en-US" dirty="0" smtClean="0">
                <a:solidFill>
                  <a:schemeClr val="bg2">
                    <a:lumMod val="50000"/>
                  </a:schemeClr>
                </a:solidFill>
              </a:rPr>
              <a:t>de </a:t>
            </a:r>
          </a:p>
          <a:p>
            <a:r>
              <a:rPr lang="en-US" dirty="0" err="1" smtClean="0">
                <a:solidFill>
                  <a:schemeClr val="bg2">
                    <a:lumMod val="50000"/>
                  </a:schemeClr>
                </a:solidFill>
              </a:rPr>
              <a:t>Kennis</a:t>
            </a:r>
            <a:r>
              <a:rPr lang="en-US" dirty="0" err="1" smtClean="0">
                <a:solidFill>
                  <a:srgbClr val="92D050"/>
                </a:solidFill>
              </a:rPr>
              <a:t>maatschap</a:t>
            </a:r>
            <a:endParaRPr lang="en-US" dirty="0" smtClean="0"/>
          </a:p>
        </p:txBody>
      </p:sp>
      <p:sp>
        <p:nvSpPr>
          <p:cNvPr id="7" name="Slide Number Placeholder 6"/>
          <p:cNvSpPr>
            <a:spLocks noGrp="1"/>
          </p:cNvSpPr>
          <p:nvPr>
            <p:ph type="sldNum" sz="quarter" idx="12"/>
          </p:nvPr>
        </p:nvSpPr>
        <p:spPr/>
        <p:txBody>
          <a:bodyPr/>
          <a:lstStyle/>
          <a:p>
            <a:fld id="{D7E63A33-8271-4DD0-9C48-789913D7C115}" type="slidenum">
              <a:rPr lang="en-US" smtClean="0"/>
              <a:pPr/>
              <a:t>‹nr.›</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nl-NL" smtClean="0"/>
              <a:t>Klik om de stijl te bewerken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2002" y="53752"/>
            <a:ext cx="8216502" cy="1143000"/>
          </a:xfrm>
          <a:prstGeom prst="rect">
            <a:avLst/>
          </a:prstGeom>
          <a:effectLst/>
        </p:spPr>
        <p:txBody>
          <a:bodyPr vert="horz" lIns="91440" tIns="45720" rIns="91440" bIns="45720" rtlCol="0" anchor="t" anchorCtr="0">
            <a:noAutofit/>
          </a:bodyPr>
          <a:lstStyle/>
          <a:p>
            <a:r>
              <a:rPr lang="nl-NL" dirty="0" smtClean="0"/>
              <a:t>Klik om de stijl te bewerken</a:t>
            </a:r>
            <a:endParaRPr lang="en-US" dirty="0"/>
          </a:p>
        </p:txBody>
      </p:sp>
      <p:sp>
        <p:nvSpPr>
          <p:cNvPr id="3" name="Text Placeholder 2"/>
          <p:cNvSpPr>
            <a:spLocks noGrp="1"/>
          </p:cNvSpPr>
          <p:nvPr>
            <p:ph type="body" idx="1"/>
          </p:nvPr>
        </p:nvSpPr>
        <p:spPr>
          <a:xfrm>
            <a:off x="892002" y="1394440"/>
            <a:ext cx="7784454" cy="4482832"/>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effectLst>
                  <a:outerShdw blurRad="38100" dist="38100" dir="2700000" algn="tl">
                    <a:srgbClr val="000000">
                      <a:alpha val="43137"/>
                    </a:srgbClr>
                  </a:outerShdw>
                </a:effectLst>
              </a:defRPr>
            </a:lvl1pPr>
          </a:lstStyle>
          <a:p>
            <a:r>
              <a:rPr lang="en-US" dirty="0" smtClean="0">
                <a:solidFill>
                  <a:schemeClr val="bg2">
                    <a:lumMod val="50000"/>
                  </a:schemeClr>
                </a:solidFill>
              </a:rPr>
              <a:t>de </a:t>
            </a:r>
          </a:p>
          <a:p>
            <a:r>
              <a:rPr lang="en-US" dirty="0" err="1" smtClean="0">
                <a:solidFill>
                  <a:schemeClr val="bg2">
                    <a:lumMod val="50000"/>
                  </a:schemeClr>
                </a:solidFill>
              </a:rPr>
              <a:t>Kennis</a:t>
            </a:r>
            <a:r>
              <a:rPr lang="en-US" dirty="0" err="1" smtClean="0">
                <a:solidFill>
                  <a:srgbClr val="92D050"/>
                </a:solidFill>
              </a:rPr>
              <a:t>maatschap</a:t>
            </a:r>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22C2F7F-30DD-449C-B5A9-2F4BF04CCFC8}" type="slidenum">
              <a:rPr lang="nl-NL" smtClean="0"/>
              <a:pPr/>
              <a:t>‹nr.›</a:t>
            </a:fld>
            <a:endParaRPr lang="nl-NL"/>
          </a:p>
        </p:txBody>
      </p:sp>
      <p:pic>
        <p:nvPicPr>
          <p:cNvPr id="13" name="Afbeelding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504" y="20005"/>
            <a:ext cx="784498" cy="117674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marL="0" indent="0" algn="l" defTabSz="914400" rtl="0" eaLnBrk="1" latinLnBrk="0" hangingPunct="1">
        <a:spcBef>
          <a:spcPct val="0"/>
        </a:spcBef>
        <a:buClr>
          <a:schemeClr val="accent6">
            <a:lumMod val="75000"/>
          </a:schemeClr>
        </a:buClr>
        <a:buSzPct val="128000"/>
        <a:buFontTx/>
        <a:buNone/>
        <a:defRPr lang="en-US" sz="4600" b="1" i="0" kern="1200" dirty="0">
          <a:gradFill>
            <a:gsLst>
              <a:gs pos="0">
                <a:schemeClr val="tx1"/>
              </a:gs>
              <a:gs pos="40000">
                <a:schemeClr val="tx1">
                  <a:lumMod val="75000"/>
                  <a:lumOff val="25000"/>
                </a:schemeClr>
              </a:gs>
              <a:gs pos="100000">
                <a:schemeClr val="tx2">
                  <a:alpha val="65000"/>
                </a:schemeClr>
              </a:gs>
            </a:gsLst>
            <a:lin ang="5400000" scaled="0"/>
          </a:gra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mediaukkies.nl/mq-test" TargetMode="Externa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www.mediawijzer.n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www.kennisnet.nl/onlineworkshops/mediawijsheidpo/"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25.gif"/><Relationship Id="rId3" Type="http://schemas.openxmlformats.org/officeDocument/2006/relationships/diagramLayout" Target="../diagrams/layout1.xml"/><Relationship Id="rId7" Type="http://schemas.openxmlformats.org/officeDocument/2006/relationships/image" Target="../media/image11.gif"/><Relationship Id="rId12" Type="http://schemas.openxmlformats.org/officeDocument/2006/relationships/image" Target="../media/image24.png"/><Relationship Id="rId2" Type="http://schemas.openxmlformats.org/officeDocument/2006/relationships/diagramData" Target="../diagrams/data1.xml"/><Relationship Id="rId16" Type="http://schemas.openxmlformats.org/officeDocument/2006/relationships/image" Target="../media/image28.png"/><Relationship Id="rId1" Type="http://schemas.openxmlformats.org/officeDocument/2006/relationships/slideLayout" Target="../slideLayouts/slideLayout6.xml"/><Relationship Id="rId6" Type="http://schemas.microsoft.com/office/2007/relationships/diagramDrawing" Target="../diagrams/drawing1.xml"/><Relationship Id="rId11" Type="http://schemas.openxmlformats.org/officeDocument/2006/relationships/image" Target="../media/image23.png"/><Relationship Id="rId5" Type="http://schemas.openxmlformats.org/officeDocument/2006/relationships/diagramColors" Target="../diagrams/colors1.xml"/><Relationship Id="rId15" Type="http://schemas.openxmlformats.org/officeDocument/2006/relationships/image" Target="../media/image27.jpeg"/><Relationship Id="rId10" Type="http://schemas.openxmlformats.org/officeDocument/2006/relationships/image" Target="../media/image22.png"/><Relationship Id="rId4" Type="http://schemas.openxmlformats.org/officeDocument/2006/relationships/diagramQuickStyle" Target="../diagrams/quickStyle1.xml"/><Relationship Id="rId9" Type="http://schemas.openxmlformats.org/officeDocument/2006/relationships/image" Target="../media/image21.gif"/><Relationship Id="rId14" Type="http://schemas.openxmlformats.org/officeDocument/2006/relationships/image" Target="../media/image26.gif"/></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b.socrative.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nl.surveymonkey.com/s/Eval-eDid-Worksho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tpack.n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473795" y="5052545"/>
            <a:ext cx="5637010" cy="1112759"/>
          </a:xfrm>
        </p:spPr>
        <p:txBody>
          <a:bodyPr>
            <a:normAutofit lnSpcReduction="10000"/>
          </a:bodyPr>
          <a:lstStyle/>
          <a:p>
            <a:endParaRPr lang="nl-NL" dirty="0" smtClean="0"/>
          </a:p>
          <a:p>
            <a:r>
              <a:rPr lang="nl-NL" dirty="0">
                <a:solidFill>
                  <a:srgbClr val="0070C0"/>
                </a:solidFill>
              </a:rPr>
              <a:t>d</a:t>
            </a:r>
            <a:r>
              <a:rPr lang="nl-NL" dirty="0" smtClean="0">
                <a:solidFill>
                  <a:srgbClr val="0070C0"/>
                </a:solidFill>
              </a:rPr>
              <a:t>e </a:t>
            </a:r>
            <a:br>
              <a:rPr lang="nl-NL" dirty="0" smtClean="0">
                <a:solidFill>
                  <a:srgbClr val="0070C0"/>
                </a:solidFill>
              </a:rPr>
            </a:br>
            <a:r>
              <a:rPr lang="nl-NL" dirty="0" smtClean="0">
                <a:solidFill>
                  <a:srgbClr val="0070C0"/>
                </a:solidFill>
              </a:rPr>
              <a:t>Kennis</a:t>
            </a:r>
            <a:r>
              <a:rPr lang="nl-NL" dirty="0" smtClean="0">
                <a:solidFill>
                  <a:srgbClr val="92D050"/>
                </a:solidFill>
              </a:rPr>
              <a:t>maatschap</a:t>
            </a:r>
            <a:endParaRPr lang="nl-NL" dirty="0">
              <a:solidFill>
                <a:srgbClr val="92D050"/>
              </a:solidFill>
            </a:endParaRPr>
          </a:p>
        </p:txBody>
      </p:sp>
      <p:sp>
        <p:nvSpPr>
          <p:cNvPr id="2" name="Titel 1"/>
          <p:cNvSpPr>
            <a:spLocks noGrp="1"/>
          </p:cNvSpPr>
          <p:nvPr>
            <p:ph type="ctrTitle"/>
          </p:nvPr>
        </p:nvSpPr>
        <p:spPr>
          <a:xfrm>
            <a:off x="817581" y="3132290"/>
            <a:ext cx="8002891" cy="1793167"/>
          </a:xfrm>
        </p:spPr>
        <p:txBody>
          <a:bodyPr/>
          <a:lstStyle/>
          <a:p>
            <a:r>
              <a:rPr lang="nl-NL" dirty="0" smtClean="0"/>
              <a:t>Workshop </a:t>
            </a:r>
            <a:r>
              <a:rPr lang="nl-NL" dirty="0" err="1" smtClean="0"/>
              <a:t>e-Didactiek</a:t>
            </a:r>
            <a:endParaRPr lang="nl-NL" dirty="0"/>
          </a:p>
        </p:txBody>
      </p:sp>
    </p:spTree>
    <p:extLst>
      <p:ext uri="{BB962C8B-B14F-4D97-AF65-F5344CB8AC3E}">
        <p14:creationId xmlns:p14="http://schemas.microsoft.com/office/powerpoint/2010/main" val="410012890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10</a:t>
            </a:fld>
            <a:endParaRPr lang="en-US"/>
          </a:p>
        </p:txBody>
      </p:sp>
      <p:sp>
        <p:nvSpPr>
          <p:cNvPr id="5" name="Titel 4"/>
          <p:cNvSpPr>
            <a:spLocks noGrp="1"/>
          </p:cNvSpPr>
          <p:nvPr>
            <p:ph type="title"/>
          </p:nvPr>
        </p:nvSpPr>
        <p:spPr/>
        <p:txBody>
          <a:bodyPr/>
          <a:lstStyle/>
          <a:p>
            <a:r>
              <a:rPr lang="nl-NL" dirty="0"/>
              <a:t>Praktijkopdracht 1</a:t>
            </a:r>
          </a:p>
        </p:txBody>
      </p:sp>
      <p:sp>
        <p:nvSpPr>
          <p:cNvPr id="6" name="Tijdelijke aanduiding voor inhoud 5"/>
          <p:cNvSpPr>
            <a:spLocks noGrp="1"/>
          </p:cNvSpPr>
          <p:nvPr>
            <p:ph sz="quarter" idx="13"/>
          </p:nvPr>
        </p:nvSpPr>
        <p:spPr/>
        <p:txBody>
          <a:bodyPr>
            <a:normAutofit lnSpcReduction="10000"/>
          </a:bodyPr>
          <a:lstStyle/>
          <a:p>
            <a:r>
              <a:rPr lang="nl-NL" dirty="0"/>
              <a:t>Kies een van de opdrachten uit de </a:t>
            </a:r>
            <a:r>
              <a:rPr lang="nl-NL" dirty="0" smtClean="0"/>
              <a:t>lijst</a:t>
            </a:r>
          </a:p>
          <a:p>
            <a:pPr lvl="1"/>
            <a:r>
              <a:rPr lang="nl-NL" dirty="0" smtClean="0"/>
              <a:t>Let op de moeilijkheidsgraad!</a:t>
            </a:r>
          </a:p>
          <a:p>
            <a:pPr lvl="1"/>
            <a:r>
              <a:rPr lang="nl-NL" dirty="0" smtClean="0"/>
              <a:t>Alleen of met z’n tweeën?</a:t>
            </a:r>
            <a:endParaRPr lang="nl-NL" dirty="0"/>
          </a:p>
          <a:p>
            <a:r>
              <a:rPr lang="nl-NL" dirty="0"/>
              <a:t>Werk deze </a:t>
            </a:r>
            <a:r>
              <a:rPr lang="nl-NL" dirty="0" smtClean="0"/>
              <a:t>opdracht uit</a:t>
            </a:r>
            <a:endParaRPr lang="nl-NL" dirty="0"/>
          </a:p>
          <a:p>
            <a:pPr lvl="1"/>
            <a:r>
              <a:rPr lang="nl-NL" dirty="0"/>
              <a:t>Inlezen, </a:t>
            </a:r>
            <a:r>
              <a:rPr lang="nl-NL" dirty="0" smtClean="0"/>
              <a:t>vragen stellen</a:t>
            </a:r>
            <a:endParaRPr lang="nl-NL" dirty="0"/>
          </a:p>
          <a:p>
            <a:pPr lvl="1"/>
            <a:r>
              <a:rPr lang="nl-NL" dirty="0" smtClean="0"/>
              <a:t>Zelf uitproberen</a:t>
            </a:r>
            <a:endParaRPr lang="nl-NL" dirty="0"/>
          </a:p>
          <a:p>
            <a:pPr lvl="1"/>
            <a:r>
              <a:rPr lang="nl-NL" dirty="0"/>
              <a:t>Concrete les van maken die je bijv. morgen kunt geven</a:t>
            </a:r>
          </a:p>
          <a:p>
            <a:r>
              <a:rPr lang="nl-NL" dirty="0" smtClean="0"/>
              <a:t>1 </a:t>
            </a:r>
            <a:r>
              <a:rPr lang="nl-NL" dirty="0"/>
              <a:t>uur voor de </a:t>
            </a:r>
            <a:r>
              <a:rPr lang="nl-NL" dirty="0" smtClean="0"/>
              <a:t>uitwerking</a:t>
            </a:r>
          </a:p>
          <a:p>
            <a:r>
              <a:rPr lang="nl-NL" dirty="0"/>
              <a:t>Terugkoppeling aan de groep</a:t>
            </a:r>
          </a:p>
          <a:p>
            <a:endParaRPr lang="nl-NL" dirty="0"/>
          </a:p>
          <a:p>
            <a:r>
              <a:rPr lang="nl-NL" dirty="0" smtClean="0"/>
              <a:t>Klaar?: </a:t>
            </a:r>
            <a:r>
              <a:rPr lang="nl-NL" dirty="0"/>
              <a:t>pak alvast een volgende </a:t>
            </a:r>
            <a:r>
              <a:rPr lang="nl-NL" dirty="0" smtClean="0"/>
              <a:t>opdracht</a:t>
            </a:r>
            <a:endParaRPr lang="nl-NL" dirty="0"/>
          </a:p>
        </p:txBody>
      </p:sp>
      <p:pic>
        <p:nvPicPr>
          <p:cNvPr id="2052" name="Picture 4" descr="http://www.fotorama.nl/Iframes/afb/cursu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264466"/>
            <a:ext cx="2027634" cy="223654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4043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fade">
                                      <p:cBhvr>
                                        <p:cTn id="4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11</a:t>
            </a:fld>
            <a:endParaRPr lang="en-US"/>
          </a:p>
        </p:txBody>
      </p:sp>
      <p:sp>
        <p:nvSpPr>
          <p:cNvPr id="5" name="Titel 4"/>
          <p:cNvSpPr>
            <a:spLocks noGrp="1"/>
          </p:cNvSpPr>
          <p:nvPr>
            <p:ph type="title"/>
          </p:nvPr>
        </p:nvSpPr>
        <p:spPr/>
        <p:txBody>
          <a:bodyPr/>
          <a:lstStyle/>
          <a:p>
            <a:r>
              <a:rPr lang="nl-NL" dirty="0" smtClean="0"/>
              <a:t>Praktijkopdracht 2</a:t>
            </a:r>
            <a:endParaRPr lang="nl-NL" dirty="0"/>
          </a:p>
        </p:txBody>
      </p:sp>
      <p:sp>
        <p:nvSpPr>
          <p:cNvPr id="6" name="Tijdelijke aanduiding voor inhoud 5"/>
          <p:cNvSpPr>
            <a:spLocks noGrp="1"/>
          </p:cNvSpPr>
          <p:nvPr>
            <p:ph sz="quarter" idx="13"/>
          </p:nvPr>
        </p:nvSpPr>
        <p:spPr/>
        <p:txBody>
          <a:bodyPr/>
          <a:lstStyle/>
          <a:p>
            <a:r>
              <a:rPr lang="nl-NL" dirty="0" smtClean="0"/>
              <a:t>Neem een nieuwe opdracht </a:t>
            </a:r>
            <a:br>
              <a:rPr lang="nl-NL" dirty="0" smtClean="0"/>
            </a:br>
            <a:r>
              <a:rPr lang="nl-NL" dirty="0" smtClean="0"/>
              <a:t>uit de beschikbare opdrachten</a:t>
            </a:r>
          </a:p>
          <a:p>
            <a:r>
              <a:rPr lang="nl-NL" dirty="0" smtClean="0"/>
              <a:t>Inlezen, vragen stellen</a:t>
            </a:r>
          </a:p>
          <a:p>
            <a:r>
              <a:rPr lang="nl-NL" dirty="0" smtClean="0"/>
              <a:t>Uitwerken</a:t>
            </a:r>
            <a:br>
              <a:rPr lang="nl-NL" dirty="0" smtClean="0"/>
            </a:br>
            <a:r>
              <a:rPr lang="nl-NL" dirty="0" smtClean="0"/>
              <a:t>Thuis afmaken</a:t>
            </a:r>
          </a:p>
          <a:p>
            <a:endParaRPr lang="nl-NL" dirty="0"/>
          </a:p>
          <a:p>
            <a:r>
              <a:rPr lang="nl-NL" dirty="0" smtClean="0"/>
              <a:t>Volgende keer presenteren</a:t>
            </a:r>
            <a:endParaRPr lang="nl-NL" dirty="0"/>
          </a:p>
        </p:txBody>
      </p:sp>
      <p:pic>
        <p:nvPicPr>
          <p:cNvPr id="8" name="Picture 4" descr="http://www.fotorama.nl/Iframes/afb/cursu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264466"/>
            <a:ext cx="2027634" cy="223654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9216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12</a:t>
            </a:fld>
            <a:endParaRPr lang="en-US"/>
          </a:p>
        </p:txBody>
      </p:sp>
      <p:sp>
        <p:nvSpPr>
          <p:cNvPr id="5" name="Titel 4"/>
          <p:cNvSpPr>
            <a:spLocks noGrp="1"/>
          </p:cNvSpPr>
          <p:nvPr>
            <p:ph type="title"/>
          </p:nvPr>
        </p:nvSpPr>
        <p:spPr/>
        <p:txBody>
          <a:bodyPr/>
          <a:lstStyle/>
          <a:p>
            <a:r>
              <a:rPr lang="nl-NL" dirty="0" smtClean="0"/>
              <a:t>Terugblik</a:t>
            </a:r>
            <a:endParaRPr lang="nl-NL" dirty="0"/>
          </a:p>
        </p:txBody>
      </p:sp>
      <p:sp>
        <p:nvSpPr>
          <p:cNvPr id="6" name="Tijdelijke aanduiding voor inhoud 5"/>
          <p:cNvSpPr>
            <a:spLocks noGrp="1"/>
          </p:cNvSpPr>
          <p:nvPr>
            <p:ph sz="quarter" idx="13"/>
          </p:nvPr>
        </p:nvSpPr>
        <p:spPr>
          <a:xfrm>
            <a:off x="899592" y="1412776"/>
            <a:ext cx="3960440" cy="4464496"/>
          </a:xfrm>
        </p:spPr>
        <p:txBody>
          <a:bodyPr/>
          <a:lstStyle/>
          <a:p>
            <a:r>
              <a:rPr lang="nl-NL" dirty="0" smtClean="0"/>
              <a:t>Test met </a:t>
            </a:r>
            <a:r>
              <a:rPr lang="nl-NL" dirty="0" err="1" smtClean="0"/>
              <a:t>Socrative</a:t>
            </a:r>
            <a:endParaRPr lang="nl-NL" dirty="0" smtClean="0"/>
          </a:p>
          <a:p>
            <a:pPr lvl="1"/>
            <a:r>
              <a:rPr lang="nl-NL" dirty="0" smtClean="0"/>
              <a:t>eDidactiek en TPACK</a:t>
            </a:r>
            <a:endParaRPr lang="nl-NL" dirty="0"/>
          </a:p>
          <a:p>
            <a:endParaRPr lang="nl-NL" dirty="0" smtClean="0"/>
          </a:p>
          <a:p>
            <a:r>
              <a:rPr lang="nl-NL" dirty="0" smtClean="0"/>
              <a:t>Vragen</a:t>
            </a:r>
          </a:p>
          <a:p>
            <a:endParaRPr lang="nl-NL" dirty="0"/>
          </a:p>
          <a:p>
            <a:endParaRPr lang="nl-NL" dirty="0" smtClean="0"/>
          </a:p>
          <a:p>
            <a:endParaRPr lang="nl-NL" dirty="0"/>
          </a:p>
          <a:p>
            <a:endParaRPr lang="nl-NL" dirty="0" smtClean="0"/>
          </a:p>
          <a:p>
            <a:endParaRPr lang="nl-NL" dirty="0"/>
          </a:p>
          <a:p>
            <a:r>
              <a:rPr lang="nl-NL" dirty="0" smtClean="0"/>
              <a:t>Presentatie huiswerk</a:t>
            </a:r>
            <a:endParaRPr lang="nl-NL" dirty="0"/>
          </a:p>
        </p:txBody>
      </p:sp>
      <p:pic>
        <p:nvPicPr>
          <p:cNvPr id="12292" name="Picture 4" descr="http://www.dekogge.com/Buitenspieg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548680"/>
            <a:ext cx="6707805" cy="3888432"/>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inhoud 5"/>
          <p:cNvSpPr txBox="1">
            <a:spLocks/>
          </p:cNvSpPr>
          <p:nvPr/>
        </p:nvSpPr>
        <p:spPr>
          <a:xfrm>
            <a:off x="5940152" y="1484784"/>
            <a:ext cx="2916832" cy="2232248"/>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nl-NL" dirty="0" smtClean="0">
                <a:effectLst>
                  <a:outerShdw blurRad="38100" dist="38100" dir="2700000" algn="tl">
                    <a:srgbClr val="000000">
                      <a:alpha val="43137"/>
                    </a:srgbClr>
                  </a:outerShdw>
                </a:effectLst>
              </a:rPr>
              <a:t>eDidactiek</a:t>
            </a:r>
          </a:p>
          <a:p>
            <a:pPr fontAlgn="auto"/>
            <a:r>
              <a:rPr lang="nl-NL" dirty="0" smtClean="0">
                <a:effectLst>
                  <a:outerShdw blurRad="38100" dist="38100" dir="2700000" algn="tl">
                    <a:srgbClr val="000000">
                      <a:alpha val="43137"/>
                    </a:srgbClr>
                  </a:outerShdw>
                </a:effectLst>
              </a:rPr>
              <a:t>TPACK</a:t>
            </a:r>
          </a:p>
          <a:p>
            <a:pPr fontAlgn="auto"/>
            <a:r>
              <a:rPr lang="nl-NL" dirty="0" smtClean="0">
                <a:effectLst>
                  <a:outerShdw blurRad="38100" dist="38100" dir="2700000" algn="tl">
                    <a:srgbClr val="000000">
                      <a:alpha val="43137"/>
                    </a:srgbClr>
                  </a:outerShdw>
                </a:effectLst>
              </a:rPr>
              <a:t>Activerende didactische werkvormen</a:t>
            </a:r>
          </a:p>
        </p:txBody>
      </p:sp>
      <p:pic>
        <p:nvPicPr>
          <p:cNvPr id="10" name="Picture 6" descr="https://www4.dcu.ie/sites/default/files/graduate_research/images/tra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777159"/>
            <a:ext cx="2952328" cy="25703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287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9" end="9"/>
                                            </p:txEl>
                                          </p:spTgt>
                                        </p:tgtEl>
                                        <p:attrNameLst>
                                          <p:attrName>style.visibility</p:attrName>
                                        </p:attrNameLst>
                                      </p:cBhvr>
                                      <p:to>
                                        <p:strVal val="visible"/>
                                      </p:to>
                                    </p:set>
                                    <p:animEffect transition="in" filter="fade">
                                      <p:cBhvr>
                                        <p:cTn id="20" dur="500"/>
                                        <p:tgtEl>
                                          <p:spTgt spid="6">
                                            <p:txEl>
                                              <p:pRg st="9" end="9"/>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13</a:t>
            </a:fld>
            <a:endParaRPr lang="en-US"/>
          </a:p>
        </p:txBody>
      </p:sp>
      <p:sp>
        <p:nvSpPr>
          <p:cNvPr id="5" name="Titel 4"/>
          <p:cNvSpPr>
            <a:spLocks noGrp="1"/>
          </p:cNvSpPr>
          <p:nvPr>
            <p:ph type="title"/>
          </p:nvPr>
        </p:nvSpPr>
        <p:spPr/>
        <p:txBody>
          <a:bodyPr/>
          <a:lstStyle/>
          <a:p>
            <a:r>
              <a:rPr lang="nl-NL" dirty="0" smtClean="0"/>
              <a:t>Presentatie huiswerk</a:t>
            </a:r>
            <a:endParaRPr lang="nl-NL" dirty="0"/>
          </a:p>
        </p:txBody>
      </p:sp>
      <p:sp>
        <p:nvSpPr>
          <p:cNvPr id="6" name="Tijdelijke aanduiding voor inhoud 5"/>
          <p:cNvSpPr>
            <a:spLocks noGrp="1"/>
          </p:cNvSpPr>
          <p:nvPr>
            <p:ph sz="quarter" idx="13"/>
          </p:nvPr>
        </p:nvSpPr>
        <p:spPr/>
        <p:txBody>
          <a:bodyPr/>
          <a:lstStyle/>
          <a:p>
            <a:r>
              <a:rPr lang="nl-NL" dirty="0" smtClean="0"/>
              <a:t>Opdracht in het kort</a:t>
            </a:r>
          </a:p>
          <a:p>
            <a:r>
              <a:rPr lang="nl-NL" dirty="0" smtClean="0"/>
              <a:t>Resultaat laten zien</a:t>
            </a:r>
          </a:p>
          <a:p>
            <a:r>
              <a:rPr lang="nl-NL" dirty="0" smtClean="0"/>
              <a:t>Hoe ga je het in je les gebruiken?</a:t>
            </a:r>
          </a:p>
          <a:p>
            <a:r>
              <a:rPr lang="nl-NL" dirty="0" smtClean="0"/>
              <a:t>Plus- en minpunten</a:t>
            </a:r>
            <a:endParaRPr lang="nl-NL" dirty="0"/>
          </a:p>
        </p:txBody>
      </p:sp>
      <p:pic>
        <p:nvPicPr>
          <p:cNvPr id="7" name="Picture 6" descr="https://www4.dcu.ie/sites/default/files/graduate_research/images/trai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708920"/>
            <a:ext cx="2952328" cy="25703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6557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14</a:t>
            </a:fld>
            <a:endParaRPr lang="en-US"/>
          </a:p>
        </p:txBody>
      </p:sp>
      <p:sp>
        <p:nvSpPr>
          <p:cNvPr id="5" name="Titel 4"/>
          <p:cNvSpPr>
            <a:spLocks noGrp="1"/>
          </p:cNvSpPr>
          <p:nvPr>
            <p:ph type="title"/>
          </p:nvPr>
        </p:nvSpPr>
        <p:spPr/>
        <p:txBody>
          <a:bodyPr/>
          <a:lstStyle/>
          <a:p>
            <a:r>
              <a:rPr lang="nl-NL" dirty="0" smtClean="0"/>
              <a:t>21st </a:t>
            </a:r>
            <a:r>
              <a:rPr lang="nl-NL" dirty="0" err="1" smtClean="0"/>
              <a:t>Century</a:t>
            </a:r>
            <a:r>
              <a:rPr lang="nl-NL" dirty="0" smtClean="0"/>
              <a:t> Skills</a:t>
            </a:r>
            <a:endParaRPr lang="nl-NL" dirty="0"/>
          </a:p>
        </p:txBody>
      </p:sp>
      <p:sp>
        <p:nvSpPr>
          <p:cNvPr id="6" name="Tijdelijke aanduiding voor inhoud 5"/>
          <p:cNvSpPr>
            <a:spLocks noGrp="1"/>
          </p:cNvSpPr>
          <p:nvPr>
            <p:ph sz="quarter" idx="13"/>
          </p:nvPr>
        </p:nvSpPr>
        <p:spPr>
          <a:xfrm>
            <a:off x="899592" y="1412776"/>
            <a:ext cx="3672408" cy="4464496"/>
          </a:xfrm>
        </p:spPr>
        <p:txBody>
          <a:bodyPr/>
          <a:lstStyle/>
          <a:p>
            <a:r>
              <a:rPr lang="nl-NL" dirty="0" smtClean="0"/>
              <a:t>Veranderingen in de maatschappij</a:t>
            </a:r>
          </a:p>
          <a:p>
            <a:r>
              <a:rPr lang="nl-NL" dirty="0" smtClean="0"/>
              <a:t>Wat voor leerlingen gaan wij ‘opleveren’?</a:t>
            </a:r>
          </a:p>
          <a:p>
            <a:r>
              <a:rPr lang="nl-NL" dirty="0" smtClean="0"/>
              <a:t>Wat betekent dat voor ons onderwijs in de </a:t>
            </a:r>
            <a:br>
              <a:rPr lang="nl-NL" dirty="0" smtClean="0"/>
            </a:br>
            <a:r>
              <a:rPr lang="nl-NL" dirty="0" smtClean="0"/>
              <a:t>21</a:t>
            </a:r>
            <a:r>
              <a:rPr lang="nl-NL" baseline="30000" dirty="0" smtClean="0"/>
              <a:t>e</a:t>
            </a:r>
            <a:r>
              <a:rPr lang="nl-NL" dirty="0" smtClean="0"/>
              <a:t> eeuw</a:t>
            </a:r>
            <a:endParaRPr lang="nl-NL" dirty="0"/>
          </a:p>
        </p:txBody>
      </p:sp>
      <p:pic>
        <p:nvPicPr>
          <p:cNvPr id="7" name="Picture 2" descr="D:\Mijn documenten\Mijn bedrijven\LexInfo\Klanten\Innovatie-impuls\Onderwijsgroep Zuidwest-Drenthe\Fase uitvoering\21st century skill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052736"/>
            <a:ext cx="4762501"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26764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15</a:t>
            </a:fld>
            <a:endParaRPr lang="en-US"/>
          </a:p>
        </p:txBody>
      </p:sp>
      <p:sp>
        <p:nvSpPr>
          <p:cNvPr id="5" name="Titel 4"/>
          <p:cNvSpPr>
            <a:spLocks noGrp="1"/>
          </p:cNvSpPr>
          <p:nvPr>
            <p:ph type="title"/>
          </p:nvPr>
        </p:nvSpPr>
        <p:spPr/>
        <p:txBody>
          <a:bodyPr/>
          <a:lstStyle/>
          <a:p>
            <a:r>
              <a:rPr lang="nl-NL" dirty="0" smtClean="0"/>
              <a:t>Valkuilen van eDidactiek</a:t>
            </a:r>
            <a:endParaRPr lang="nl-NL" dirty="0"/>
          </a:p>
        </p:txBody>
      </p:sp>
      <p:grpSp>
        <p:nvGrpSpPr>
          <p:cNvPr id="10" name="Groep 9"/>
          <p:cNvGrpSpPr/>
          <p:nvPr/>
        </p:nvGrpSpPr>
        <p:grpSpPr>
          <a:xfrm>
            <a:off x="814281" y="3866878"/>
            <a:ext cx="2496277" cy="2226418"/>
            <a:chOff x="814281" y="3866878"/>
            <a:chExt cx="2496277" cy="2226418"/>
          </a:xfrm>
        </p:grpSpPr>
        <p:pic>
          <p:nvPicPr>
            <p:cNvPr id="9221" name="Picture 5" descr="http://www.xs4speed.nl/wp-content/uploads/2012/05/pc-hulp-aan-hui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81" y="3866878"/>
              <a:ext cx="2496277" cy="1872208"/>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p:cNvSpPr txBox="1"/>
            <p:nvPr/>
          </p:nvSpPr>
          <p:spPr>
            <a:xfrm>
              <a:off x="1378342" y="5631631"/>
              <a:ext cx="1393458" cy="461665"/>
            </a:xfrm>
            <a:prstGeom prst="rect">
              <a:avLst/>
            </a:prstGeom>
            <a:noFill/>
          </p:spPr>
          <p:txBody>
            <a:bodyPr wrap="none" rtlCol="0">
              <a:spAutoFit/>
            </a:bodyPr>
            <a:lstStyle/>
            <a:p>
              <a:r>
                <a:rPr lang="nl-NL" dirty="0" smtClean="0">
                  <a:latin typeface="+mj-lt"/>
                </a:rPr>
                <a:t>Techniek</a:t>
              </a:r>
              <a:endParaRPr lang="nl-NL" dirty="0">
                <a:latin typeface="+mj-lt"/>
              </a:endParaRPr>
            </a:p>
          </p:txBody>
        </p:sp>
      </p:grpSp>
      <p:grpSp>
        <p:nvGrpSpPr>
          <p:cNvPr id="11" name="Groep 10"/>
          <p:cNvGrpSpPr/>
          <p:nvPr/>
        </p:nvGrpSpPr>
        <p:grpSpPr>
          <a:xfrm>
            <a:off x="4256316" y="1268760"/>
            <a:ext cx="2094869" cy="3053953"/>
            <a:chOff x="4256316" y="1268760"/>
            <a:chExt cx="2094869" cy="3053953"/>
          </a:xfrm>
        </p:grpSpPr>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268760"/>
              <a:ext cx="1944216" cy="2668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kstvak 14"/>
            <p:cNvSpPr txBox="1"/>
            <p:nvPr/>
          </p:nvSpPr>
          <p:spPr>
            <a:xfrm>
              <a:off x="4256316" y="3861048"/>
              <a:ext cx="2094869" cy="461665"/>
            </a:xfrm>
            <a:prstGeom prst="rect">
              <a:avLst/>
            </a:prstGeom>
            <a:noFill/>
          </p:spPr>
          <p:txBody>
            <a:bodyPr wrap="none" rtlCol="0">
              <a:spAutoFit/>
            </a:bodyPr>
            <a:lstStyle/>
            <a:p>
              <a:r>
                <a:rPr lang="nl-NL" dirty="0" smtClean="0">
                  <a:latin typeface="+mj-lt"/>
                </a:rPr>
                <a:t>Voorbereiding</a:t>
              </a:r>
              <a:endParaRPr lang="nl-NL" dirty="0">
                <a:latin typeface="+mj-lt"/>
              </a:endParaRPr>
            </a:p>
          </p:txBody>
        </p:sp>
      </p:grpSp>
      <p:grpSp>
        <p:nvGrpSpPr>
          <p:cNvPr id="2" name="Groep 1"/>
          <p:cNvGrpSpPr/>
          <p:nvPr/>
        </p:nvGrpSpPr>
        <p:grpSpPr>
          <a:xfrm>
            <a:off x="5796136" y="4414075"/>
            <a:ext cx="2138888" cy="1883610"/>
            <a:chOff x="5796136" y="4414075"/>
            <a:chExt cx="2138888" cy="1883610"/>
          </a:xfrm>
        </p:grpSpPr>
        <p:pic>
          <p:nvPicPr>
            <p:cNvPr id="9223" name="Picture 7" descr="http://www.causata.com/sites/default/files/u6/Return-On-Investment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414075"/>
              <a:ext cx="2138888" cy="1519882"/>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5901213" y="5836020"/>
              <a:ext cx="1928733" cy="461665"/>
            </a:xfrm>
            <a:prstGeom prst="rect">
              <a:avLst/>
            </a:prstGeom>
            <a:noFill/>
          </p:spPr>
          <p:txBody>
            <a:bodyPr wrap="none" rtlCol="0">
              <a:spAutoFit/>
            </a:bodyPr>
            <a:lstStyle/>
            <a:p>
              <a:r>
                <a:rPr lang="nl-NL" dirty="0" smtClean="0">
                  <a:latin typeface="+mj-lt"/>
                </a:rPr>
                <a:t>Opbrengsten</a:t>
              </a:r>
              <a:endParaRPr lang="nl-NL" dirty="0">
                <a:latin typeface="+mj-lt"/>
              </a:endParaRPr>
            </a:p>
          </p:txBody>
        </p:sp>
      </p:grpSp>
      <p:sp>
        <p:nvSpPr>
          <p:cNvPr id="7" name="Tekstvak 6"/>
          <p:cNvSpPr txBox="1"/>
          <p:nvPr/>
        </p:nvSpPr>
        <p:spPr>
          <a:xfrm>
            <a:off x="971600" y="2996952"/>
            <a:ext cx="2143536" cy="461665"/>
          </a:xfrm>
          <a:prstGeom prst="rect">
            <a:avLst/>
          </a:prstGeom>
          <a:noFill/>
        </p:spPr>
        <p:txBody>
          <a:bodyPr wrap="none" rtlCol="0">
            <a:spAutoFit/>
          </a:bodyPr>
          <a:lstStyle/>
          <a:p>
            <a:r>
              <a:rPr lang="nl-NL" dirty="0" smtClean="0">
                <a:latin typeface="+mj-lt"/>
              </a:rPr>
              <a:t>Mediawijsheid</a:t>
            </a:r>
            <a:endParaRPr lang="nl-NL" dirty="0">
              <a:latin typeface="+mj-lt"/>
            </a:endParaRPr>
          </a:p>
        </p:txBody>
      </p:sp>
      <p:grpSp>
        <p:nvGrpSpPr>
          <p:cNvPr id="9" name="Groep 8"/>
          <p:cNvGrpSpPr/>
          <p:nvPr/>
        </p:nvGrpSpPr>
        <p:grpSpPr>
          <a:xfrm>
            <a:off x="893303" y="1509046"/>
            <a:ext cx="2332861" cy="1533894"/>
            <a:chOff x="893303" y="1509046"/>
            <a:chExt cx="2332861" cy="1533894"/>
          </a:xfrm>
        </p:grpSpPr>
        <p:grpSp>
          <p:nvGrpSpPr>
            <p:cNvPr id="8" name="Groep 7"/>
            <p:cNvGrpSpPr/>
            <p:nvPr/>
          </p:nvGrpSpPr>
          <p:grpSpPr>
            <a:xfrm>
              <a:off x="893303" y="1509046"/>
              <a:ext cx="1520937" cy="1533894"/>
              <a:chOff x="893303" y="1509046"/>
              <a:chExt cx="1520937" cy="1533894"/>
            </a:xfrm>
          </p:grpSpPr>
          <p:sp>
            <p:nvSpPr>
              <p:cNvPr id="20" name="Cirkel 19"/>
              <p:cNvSpPr/>
              <p:nvPr/>
            </p:nvSpPr>
            <p:spPr>
              <a:xfrm rot="16200000">
                <a:off x="896384" y="1530633"/>
                <a:ext cx="1515658" cy="1508955"/>
              </a:xfrm>
              <a:prstGeom prst="pie">
                <a:avLst>
                  <a:gd name="adj1" fmla="val 21576202"/>
                  <a:gd name="adj2" fmla="val 540001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1" name="Cirkel 20"/>
              <p:cNvSpPr/>
              <p:nvPr/>
            </p:nvSpPr>
            <p:spPr>
              <a:xfrm rot="10800000">
                <a:off x="898192" y="1509046"/>
                <a:ext cx="1516048" cy="1516777"/>
              </a:xfrm>
              <a:prstGeom prst="pie">
                <a:avLst>
                  <a:gd name="adj1" fmla="val 16189960"/>
                  <a:gd name="adj2" fmla="val 21565459"/>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2" name="Cirkel 21"/>
              <p:cNvSpPr/>
              <p:nvPr/>
            </p:nvSpPr>
            <p:spPr>
              <a:xfrm rot="16200000">
                <a:off x="902240" y="1515687"/>
                <a:ext cx="1500717" cy="1518591"/>
              </a:xfrm>
              <a:prstGeom prst="pie">
                <a:avLst>
                  <a:gd name="adj1" fmla="val 5383821"/>
                  <a:gd name="adj2" fmla="val 1079820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3" name="Cirkel 22"/>
              <p:cNvSpPr/>
              <p:nvPr/>
            </p:nvSpPr>
            <p:spPr>
              <a:xfrm>
                <a:off x="899592" y="1525187"/>
                <a:ext cx="1512168" cy="1504483"/>
              </a:xfrm>
              <a:prstGeom prst="pie">
                <a:avLst>
                  <a:gd name="adj1" fmla="val 10800000"/>
                  <a:gd name="adj2" fmla="val 1621432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sp>
          <p:nvSpPr>
            <p:cNvPr id="19" name="Tekstvak 18"/>
            <p:cNvSpPr txBox="1"/>
            <p:nvPr/>
          </p:nvSpPr>
          <p:spPr>
            <a:xfrm>
              <a:off x="2366633" y="1869611"/>
              <a:ext cx="859531" cy="830997"/>
            </a:xfrm>
            <a:prstGeom prst="rect">
              <a:avLst/>
            </a:prstGeom>
            <a:noFill/>
          </p:spPr>
          <p:txBody>
            <a:bodyPr wrap="none" rtlCol="0">
              <a:spAutoFit/>
            </a:bodyPr>
            <a:lstStyle/>
            <a:p>
              <a:r>
                <a:rPr lang="nl-NL" sz="1200" dirty="0" smtClean="0">
                  <a:solidFill>
                    <a:srgbClr val="FF9900"/>
                  </a:solidFill>
                </a:rPr>
                <a:t>Passief</a:t>
              </a:r>
            </a:p>
            <a:p>
              <a:r>
                <a:rPr lang="nl-NL" sz="1200" dirty="0" smtClean="0">
                  <a:solidFill>
                    <a:schemeClr val="accent3">
                      <a:lumMod val="75000"/>
                    </a:schemeClr>
                  </a:solidFill>
                </a:rPr>
                <a:t>Actief</a:t>
              </a:r>
            </a:p>
            <a:p>
              <a:r>
                <a:rPr lang="nl-NL" sz="1200" dirty="0" smtClean="0">
                  <a:solidFill>
                    <a:srgbClr val="00B050"/>
                  </a:solidFill>
                </a:rPr>
                <a:t>Interactief</a:t>
              </a:r>
            </a:p>
            <a:p>
              <a:r>
                <a:rPr lang="nl-NL" sz="1200" dirty="0" smtClean="0">
                  <a:solidFill>
                    <a:schemeClr val="accent2">
                      <a:lumMod val="75000"/>
                    </a:schemeClr>
                  </a:solidFill>
                </a:rPr>
                <a:t>Effectief</a:t>
              </a:r>
              <a:endParaRPr lang="nl-NL" sz="1200" dirty="0">
                <a:solidFill>
                  <a:schemeClr val="accent2">
                    <a:lumMod val="75000"/>
                  </a:schemeClr>
                </a:solidFill>
              </a:endParaRPr>
            </a:p>
          </p:txBody>
        </p:sp>
      </p:grpSp>
    </p:spTree>
    <p:extLst>
      <p:ext uri="{BB962C8B-B14F-4D97-AF65-F5344CB8AC3E}">
        <p14:creationId xmlns:p14="http://schemas.microsoft.com/office/powerpoint/2010/main" val="38885031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16138" y="629816"/>
            <a:ext cx="4544094" cy="1143000"/>
          </a:xfrm>
        </p:spPr>
        <p:txBody>
          <a:bodyPr/>
          <a:lstStyle/>
          <a:p>
            <a:r>
              <a:rPr lang="nl-NL" dirty="0" smtClean="0"/>
              <a:t>Mediawijsheid</a:t>
            </a:r>
            <a:endParaRPr lang="nl-NL" dirty="0"/>
          </a:p>
        </p:txBody>
      </p:sp>
      <p:sp>
        <p:nvSpPr>
          <p:cNvPr id="3" name="Tijdelijke aanduiding voor inhoud 2"/>
          <p:cNvSpPr>
            <a:spLocks noGrp="1"/>
          </p:cNvSpPr>
          <p:nvPr>
            <p:ph idx="4294967295"/>
          </p:nvPr>
        </p:nvSpPr>
        <p:spPr>
          <a:xfrm>
            <a:off x="457200" y="1999381"/>
            <a:ext cx="8229600" cy="4525963"/>
          </a:xfrm>
          <a:prstGeom prst="rect">
            <a:avLst/>
          </a:prstGeom>
        </p:spPr>
        <p:txBody>
          <a:bodyPr>
            <a:normAutofit/>
          </a:bodyPr>
          <a:lstStyle/>
          <a:p>
            <a:pPr marL="0" indent="0">
              <a:buNone/>
            </a:pPr>
            <a:r>
              <a:rPr lang="nl-NL" sz="1800" i="1" dirty="0" smtClean="0"/>
              <a:t>Definitie 2011</a:t>
            </a:r>
          </a:p>
          <a:p>
            <a:pPr marL="0" indent="0">
              <a:buNone/>
            </a:pPr>
            <a:r>
              <a:rPr lang="nl-NL" sz="1800" dirty="0" smtClean="0"/>
              <a:t>“De verzameling competenties die je nodig hebt om actief en bewust deel te kunnen nemen aan de mediasamenleving”</a:t>
            </a:r>
          </a:p>
          <a:p>
            <a:pPr marL="0" indent="0">
              <a:buNone/>
              <a:tabLst>
                <a:tab pos="3768725" algn="l"/>
              </a:tabLst>
            </a:pPr>
            <a:r>
              <a:rPr lang="nl-NL" sz="2000" dirty="0"/>
              <a:t>b</a:t>
            </a:r>
            <a:r>
              <a:rPr lang="nl-NL" sz="2000" dirty="0" smtClean="0"/>
              <a:t>egrip = passief 	inzicht hebben in mediagebruik</a:t>
            </a:r>
            <a:br>
              <a:rPr lang="nl-NL" sz="2000" dirty="0" smtClean="0"/>
            </a:br>
            <a:r>
              <a:rPr lang="nl-NL" sz="2000" dirty="0" smtClean="0"/>
              <a:t>gebruik = actief 	media zelf gebruiken</a:t>
            </a:r>
            <a:br>
              <a:rPr lang="nl-NL" sz="2000" dirty="0" smtClean="0"/>
            </a:br>
            <a:r>
              <a:rPr lang="nl-NL" sz="2000" dirty="0" smtClean="0"/>
              <a:t>communicatie = interactief	uitwisselen via media</a:t>
            </a:r>
            <a:br>
              <a:rPr lang="nl-NL" sz="2000" dirty="0" smtClean="0"/>
            </a:br>
            <a:r>
              <a:rPr lang="nl-NL" sz="2000" dirty="0" smtClean="0"/>
              <a:t>strategie = effectief	omgaan met media</a:t>
            </a:r>
            <a:endParaRPr lang="nl-NL" sz="1800" dirty="0" smtClean="0"/>
          </a:p>
        </p:txBody>
      </p:sp>
      <p:sp>
        <p:nvSpPr>
          <p:cNvPr id="4" name="Tekstvak 3"/>
          <p:cNvSpPr txBox="1"/>
          <p:nvPr/>
        </p:nvSpPr>
        <p:spPr>
          <a:xfrm rot="21238479">
            <a:off x="697782" y="600572"/>
            <a:ext cx="1872208" cy="338554"/>
          </a:xfrm>
          <a:prstGeom prst="rect">
            <a:avLst/>
          </a:prstGeom>
          <a:noFill/>
        </p:spPr>
        <p:txBody>
          <a:bodyPr wrap="square" rtlCol="0">
            <a:spAutoFit/>
          </a:bodyPr>
          <a:lstStyle/>
          <a:p>
            <a:r>
              <a:rPr lang="nl-NL" sz="1600" b="1" dirty="0">
                <a:solidFill>
                  <a:srgbClr val="FF0000"/>
                </a:solidFill>
              </a:rPr>
              <a:t>o</a:t>
            </a:r>
            <a:r>
              <a:rPr lang="nl-NL" sz="1600" b="1" dirty="0" smtClean="0">
                <a:solidFill>
                  <a:srgbClr val="FF0000"/>
                </a:solidFill>
              </a:rPr>
              <a:t>nline identiteit</a:t>
            </a:r>
            <a:endParaRPr lang="nl-NL" sz="1600" b="1" dirty="0">
              <a:solidFill>
                <a:srgbClr val="FF0000"/>
              </a:solidFill>
            </a:endParaRPr>
          </a:p>
        </p:txBody>
      </p:sp>
      <p:sp>
        <p:nvSpPr>
          <p:cNvPr id="5" name="Tekstvak 4"/>
          <p:cNvSpPr txBox="1"/>
          <p:nvPr/>
        </p:nvSpPr>
        <p:spPr>
          <a:xfrm rot="595425">
            <a:off x="6876256" y="748734"/>
            <a:ext cx="1584176" cy="338554"/>
          </a:xfrm>
          <a:prstGeom prst="rect">
            <a:avLst/>
          </a:prstGeom>
          <a:noFill/>
        </p:spPr>
        <p:txBody>
          <a:bodyPr wrap="square" rtlCol="0">
            <a:spAutoFit/>
          </a:bodyPr>
          <a:lstStyle/>
          <a:p>
            <a:r>
              <a:rPr lang="nl-NL" sz="1600" b="1" dirty="0" smtClean="0">
                <a:solidFill>
                  <a:srgbClr val="FF0000"/>
                </a:solidFill>
              </a:rPr>
              <a:t>zoekmachines</a:t>
            </a:r>
            <a:endParaRPr lang="nl-NL" sz="1600" b="1" dirty="0">
              <a:solidFill>
                <a:srgbClr val="FF0000"/>
              </a:solidFill>
            </a:endParaRPr>
          </a:p>
        </p:txBody>
      </p:sp>
      <p:sp>
        <p:nvSpPr>
          <p:cNvPr id="6" name="Tekstvak 5"/>
          <p:cNvSpPr txBox="1"/>
          <p:nvPr/>
        </p:nvSpPr>
        <p:spPr>
          <a:xfrm rot="551677">
            <a:off x="245646" y="1166343"/>
            <a:ext cx="1728192" cy="338554"/>
          </a:xfrm>
          <a:prstGeom prst="rect">
            <a:avLst/>
          </a:prstGeom>
          <a:noFill/>
        </p:spPr>
        <p:txBody>
          <a:bodyPr wrap="square" rtlCol="0">
            <a:spAutoFit/>
          </a:bodyPr>
          <a:lstStyle/>
          <a:p>
            <a:r>
              <a:rPr lang="nl-NL" sz="1600" b="1" dirty="0">
                <a:solidFill>
                  <a:srgbClr val="FF0000"/>
                </a:solidFill>
              </a:rPr>
              <a:t>o</a:t>
            </a:r>
            <a:r>
              <a:rPr lang="nl-NL" sz="1600" b="1" dirty="0" smtClean="0">
                <a:solidFill>
                  <a:srgbClr val="FF0000"/>
                </a:solidFill>
              </a:rPr>
              <a:t>nline gamen</a:t>
            </a:r>
            <a:endParaRPr lang="nl-NL" sz="1600" b="1" dirty="0">
              <a:solidFill>
                <a:srgbClr val="FF0000"/>
              </a:solidFill>
            </a:endParaRPr>
          </a:p>
        </p:txBody>
      </p:sp>
      <p:sp>
        <p:nvSpPr>
          <p:cNvPr id="7" name="Tekstvak 6"/>
          <p:cNvSpPr txBox="1"/>
          <p:nvPr/>
        </p:nvSpPr>
        <p:spPr>
          <a:xfrm>
            <a:off x="4932040" y="220771"/>
            <a:ext cx="1728192" cy="338554"/>
          </a:xfrm>
          <a:prstGeom prst="rect">
            <a:avLst/>
          </a:prstGeom>
          <a:noFill/>
        </p:spPr>
        <p:txBody>
          <a:bodyPr wrap="square" rtlCol="0">
            <a:spAutoFit/>
          </a:bodyPr>
          <a:lstStyle/>
          <a:p>
            <a:r>
              <a:rPr lang="nl-NL" sz="1600" b="1" dirty="0" err="1" smtClean="0">
                <a:solidFill>
                  <a:srgbClr val="FF0000"/>
                </a:solidFill>
              </a:rPr>
              <a:t>wikipedia</a:t>
            </a:r>
            <a:endParaRPr lang="nl-NL" sz="1600" b="1" dirty="0">
              <a:solidFill>
                <a:srgbClr val="FF0000"/>
              </a:solidFill>
            </a:endParaRPr>
          </a:p>
        </p:txBody>
      </p:sp>
      <p:sp>
        <p:nvSpPr>
          <p:cNvPr id="8" name="Tekstvak 7"/>
          <p:cNvSpPr txBox="1"/>
          <p:nvPr/>
        </p:nvSpPr>
        <p:spPr>
          <a:xfrm>
            <a:off x="6347095" y="1150954"/>
            <a:ext cx="1296144" cy="338554"/>
          </a:xfrm>
          <a:prstGeom prst="rect">
            <a:avLst/>
          </a:prstGeom>
          <a:noFill/>
        </p:spPr>
        <p:txBody>
          <a:bodyPr wrap="square" rtlCol="0">
            <a:spAutoFit/>
          </a:bodyPr>
          <a:lstStyle/>
          <a:p>
            <a:r>
              <a:rPr lang="nl-NL" sz="1600" b="1" dirty="0" smtClean="0">
                <a:solidFill>
                  <a:srgbClr val="FF0000"/>
                </a:solidFill>
              </a:rPr>
              <a:t>privacy</a:t>
            </a:r>
            <a:endParaRPr lang="nl-NL" sz="1600" b="1" dirty="0">
              <a:solidFill>
                <a:srgbClr val="FF0000"/>
              </a:solidFill>
            </a:endParaRPr>
          </a:p>
        </p:txBody>
      </p:sp>
      <p:sp>
        <p:nvSpPr>
          <p:cNvPr id="9" name="Tekstvak 8"/>
          <p:cNvSpPr txBox="1"/>
          <p:nvPr/>
        </p:nvSpPr>
        <p:spPr>
          <a:xfrm>
            <a:off x="1989784" y="1150954"/>
            <a:ext cx="1569963" cy="338554"/>
          </a:xfrm>
          <a:prstGeom prst="rect">
            <a:avLst/>
          </a:prstGeom>
          <a:noFill/>
        </p:spPr>
        <p:txBody>
          <a:bodyPr wrap="square" rtlCol="0">
            <a:spAutoFit/>
          </a:bodyPr>
          <a:lstStyle/>
          <a:p>
            <a:r>
              <a:rPr lang="nl-NL" sz="1600" b="1" dirty="0">
                <a:solidFill>
                  <a:srgbClr val="FF0000"/>
                </a:solidFill>
              </a:rPr>
              <a:t>s</a:t>
            </a:r>
            <a:r>
              <a:rPr lang="nl-NL" sz="1600" b="1" dirty="0" smtClean="0">
                <a:solidFill>
                  <a:srgbClr val="FF0000"/>
                </a:solidFill>
              </a:rPr>
              <a:t>ociale media</a:t>
            </a:r>
            <a:endParaRPr lang="nl-NL" sz="1600" b="1" dirty="0">
              <a:solidFill>
                <a:srgbClr val="FF0000"/>
              </a:solidFill>
            </a:endParaRPr>
          </a:p>
        </p:txBody>
      </p:sp>
      <p:sp>
        <p:nvSpPr>
          <p:cNvPr id="10" name="Tekstvak 9"/>
          <p:cNvSpPr txBox="1"/>
          <p:nvPr/>
        </p:nvSpPr>
        <p:spPr>
          <a:xfrm rot="492324">
            <a:off x="1567016" y="196293"/>
            <a:ext cx="1368152" cy="338554"/>
          </a:xfrm>
          <a:prstGeom prst="rect">
            <a:avLst/>
          </a:prstGeom>
          <a:noFill/>
        </p:spPr>
        <p:txBody>
          <a:bodyPr wrap="square" rtlCol="0">
            <a:spAutoFit/>
          </a:bodyPr>
          <a:lstStyle/>
          <a:p>
            <a:r>
              <a:rPr lang="nl-NL" sz="1600" b="1" dirty="0" smtClean="0">
                <a:solidFill>
                  <a:srgbClr val="FF0000"/>
                </a:solidFill>
              </a:rPr>
              <a:t>profielsites</a:t>
            </a:r>
            <a:endParaRPr lang="nl-NL" sz="1600" b="1" dirty="0">
              <a:solidFill>
                <a:srgbClr val="FF0000"/>
              </a:solidFill>
            </a:endParaRPr>
          </a:p>
        </p:txBody>
      </p:sp>
      <p:sp>
        <p:nvSpPr>
          <p:cNvPr id="11" name="Tekstvak 10"/>
          <p:cNvSpPr txBox="1"/>
          <p:nvPr/>
        </p:nvSpPr>
        <p:spPr>
          <a:xfrm>
            <a:off x="3007177" y="141041"/>
            <a:ext cx="1708839" cy="338554"/>
          </a:xfrm>
          <a:prstGeom prst="rect">
            <a:avLst/>
          </a:prstGeom>
          <a:noFill/>
        </p:spPr>
        <p:txBody>
          <a:bodyPr wrap="square" rtlCol="0">
            <a:spAutoFit/>
          </a:bodyPr>
          <a:lstStyle/>
          <a:p>
            <a:r>
              <a:rPr lang="nl-NL" sz="1600" b="1" dirty="0">
                <a:solidFill>
                  <a:srgbClr val="FF0000"/>
                </a:solidFill>
              </a:rPr>
              <a:t>d</a:t>
            </a:r>
            <a:r>
              <a:rPr lang="nl-NL" sz="1600" b="1" dirty="0" smtClean="0">
                <a:solidFill>
                  <a:srgbClr val="FF0000"/>
                </a:solidFill>
              </a:rPr>
              <a:t>igitaal pesten</a:t>
            </a:r>
            <a:endParaRPr lang="nl-NL" sz="1600" b="1" dirty="0">
              <a:solidFill>
                <a:srgbClr val="FF0000"/>
              </a:solidFill>
            </a:endParaRPr>
          </a:p>
        </p:txBody>
      </p:sp>
      <p:sp>
        <p:nvSpPr>
          <p:cNvPr id="12" name="Tekstvak 11"/>
          <p:cNvSpPr txBox="1"/>
          <p:nvPr/>
        </p:nvSpPr>
        <p:spPr>
          <a:xfrm>
            <a:off x="3707904" y="1335620"/>
            <a:ext cx="1008112" cy="338554"/>
          </a:xfrm>
          <a:prstGeom prst="rect">
            <a:avLst/>
          </a:prstGeom>
          <a:noFill/>
        </p:spPr>
        <p:txBody>
          <a:bodyPr wrap="square" rtlCol="0">
            <a:spAutoFit/>
          </a:bodyPr>
          <a:lstStyle/>
          <a:p>
            <a:r>
              <a:rPr lang="nl-NL" sz="1600" b="1" dirty="0" smtClean="0">
                <a:solidFill>
                  <a:srgbClr val="FF0000"/>
                </a:solidFill>
              </a:rPr>
              <a:t>bloggen</a:t>
            </a:r>
            <a:endParaRPr lang="nl-NL" sz="1600" b="1" dirty="0">
              <a:solidFill>
                <a:srgbClr val="FF0000"/>
              </a:solidFill>
            </a:endParaRPr>
          </a:p>
        </p:txBody>
      </p:sp>
      <p:sp>
        <p:nvSpPr>
          <p:cNvPr id="13" name="Tekstvak 12"/>
          <p:cNvSpPr txBox="1"/>
          <p:nvPr/>
        </p:nvSpPr>
        <p:spPr>
          <a:xfrm>
            <a:off x="5148064" y="1520286"/>
            <a:ext cx="1708218" cy="338554"/>
          </a:xfrm>
          <a:prstGeom prst="rect">
            <a:avLst/>
          </a:prstGeom>
          <a:noFill/>
        </p:spPr>
        <p:txBody>
          <a:bodyPr wrap="square" rtlCol="0">
            <a:spAutoFit/>
          </a:bodyPr>
          <a:lstStyle/>
          <a:p>
            <a:r>
              <a:rPr lang="nl-NL" sz="1600" b="1" dirty="0">
                <a:solidFill>
                  <a:srgbClr val="FF0000"/>
                </a:solidFill>
              </a:rPr>
              <a:t>a</a:t>
            </a:r>
            <a:r>
              <a:rPr lang="nl-NL" sz="1600" b="1" dirty="0" smtClean="0">
                <a:solidFill>
                  <a:srgbClr val="FF0000"/>
                </a:solidFill>
              </a:rPr>
              <a:t>uteursrechten </a:t>
            </a:r>
            <a:endParaRPr lang="nl-NL" sz="1600" b="1" dirty="0">
              <a:solidFill>
                <a:srgbClr val="FF0000"/>
              </a:solidFill>
            </a:endParaRPr>
          </a:p>
        </p:txBody>
      </p:sp>
      <p:sp>
        <p:nvSpPr>
          <p:cNvPr id="14" name="Tekstvak 13"/>
          <p:cNvSpPr txBox="1"/>
          <p:nvPr/>
        </p:nvSpPr>
        <p:spPr>
          <a:xfrm>
            <a:off x="7164288" y="1520286"/>
            <a:ext cx="1512168" cy="338554"/>
          </a:xfrm>
          <a:prstGeom prst="rect">
            <a:avLst/>
          </a:prstGeom>
          <a:noFill/>
        </p:spPr>
        <p:txBody>
          <a:bodyPr wrap="square" rtlCol="0">
            <a:spAutoFit/>
          </a:bodyPr>
          <a:lstStyle/>
          <a:p>
            <a:r>
              <a:rPr lang="nl-NL" sz="1600" b="1" dirty="0" smtClean="0">
                <a:solidFill>
                  <a:srgbClr val="FF0000"/>
                </a:solidFill>
              </a:rPr>
              <a:t>downloaden</a:t>
            </a:r>
            <a:endParaRPr lang="nl-NL" sz="1600" b="1" dirty="0">
              <a:solidFill>
                <a:srgbClr val="FF0000"/>
              </a:solidFill>
            </a:endParaRPr>
          </a:p>
        </p:txBody>
      </p:sp>
      <p:sp>
        <p:nvSpPr>
          <p:cNvPr id="15" name="Tekstvak 14"/>
          <p:cNvSpPr txBox="1"/>
          <p:nvPr/>
        </p:nvSpPr>
        <p:spPr>
          <a:xfrm>
            <a:off x="6856282" y="220771"/>
            <a:ext cx="956078" cy="338554"/>
          </a:xfrm>
          <a:prstGeom prst="rect">
            <a:avLst/>
          </a:prstGeom>
          <a:noFill/>
        </p:spPr>
        <p:txBody>
          <a:bodyPr wrap="square" rtlCol="0">
            <a:spAutoFit/>
          </a:bodyPr>
          <a:lstStyle/>
          <a:p>
            <a:r>
              <a:rPr lang="nl-NL" sz="1600" b="1" dirty="0" smtClean="0">
                <a:solidFill>
                  <a:srgbClr val="FF0000"/>
                </a:solidFill>
              </a:rPr>
              <a:t>gamen</a:t>
            </a:r>
            <a:endParaRPr lang="nl-NL" sz="1600" b="1" dirty="0">
              <a:solidFill>
                <a:srgbClr val="FF0000"/>
              </a:solidFill>
            </a:endParaRPr>
          </a:p>
        </p:txBody>
      </p:sp>
      <p:sp>
        <p:nvSpPr>
          <p:cNvPr id="16" name="Tekstvak 15"/>
          <p:cNvSpPr txBox="1"/>
          <p:nvPr/>
        </p:nvSpPr>
        <p:spPr>
          <a:xfrm>
            <a:off x="4716016" y="1150954"/>
            <a:ext cx="1475656" cy="338554"/>
          </a:xfrm>
          <a:prstGeom prst="rect">
            <a:avLst/>
          </a:prstGeom>
          <a:noFill/>
        </p:spPr>
        <p:txBody>
          <a:bodyPr wrap="square" rtlCol="0">
            <a:spAutoFit/>
          </a:bodyPr>
          <a:lstStyle/>
          <a:p>
            <a:r>
              <a:rPr lang="nl-NL" sz="1600" b="1" dirty="0" err="1" smtClean="0">
                <a:solidFill>
                  <a:srgbClr val="FF0000"/>
                </a:solidFill>
              </a:rPr>
              <a:t>smartphones</a:t>
            </a:r>
            <a:endParaRPr lang="nl-NL" sz="1600" b="1" dirty="0">
              <a:solidFill>
                <a:srgbClr val="FF0000"/>
              </a:solidFill>
            </a:endParaRPr>
          </a:p>
        </p:txBody>
      </p:sp>
      <p:sp>
        <p:nvSpPr>
          <p:cNvPr id="17" name="Tijdelijke aanduiding voor inhoud 2"/>
          <p:cNvSpPr>
            <a:spLocks noGrp="1"/>
          </p:cNvSpPr>
          <p:nvPr>
            <p:ph sz="quarter" idx="13"/>
          </p:nvPr>
        </p:nvSpPr>
        <p:spPr>
          <a:xfrm>
            <a:off x="395536" y="4581128"/>
            <a:ext cx="7776864" cy="1800200"/>
          </a:xfrm>
        </p:spPr>
        <p:txBody>
          <a:bodyPr/>
          <a:lstStyle/>
          <a:p>
            <a:pPr marL="45720" indent="0">
              <a:buNone/>
            </a:pPr>
            <a:r>
              <a:rPr lang="nl-NL" dirty="0" smtClean="0"/>
              <a:t>Auteursrechten</a:t>
            </a:r>
            <a:endParaRPr lang="nl-NL" dirty="0"/>
          </a:p>
          <a:p>
            <a:r>
              <a:rPr lang="nl-NL" dirty="0" smtClean="0"/>
              <a:t>waar </a:t>
            </a:r>
            <a:r>
              <a:rPr lang="nl-NL" dirty="0"/>
              <a:t>en wanneer, voorbeelden</a:t>
            </a:r>
          </a:p>
          <a:p>
            <a:r>
              <a:rPr lang="nl-NL" dirty="0" smtClean="0"/>
              <a:t>Creative </a:t>
            </a:r>
            <a:r>
              <a:rPr lang="nl-NL" dirty="0" err="1"/>
              <a:t>Commons</a:t>
            </a:r>
            <a:endParaRPr lang="nl-NL" dirty="0"/>
          </a:p>
          <a:p>
            <a:r>
              <a:rPr lang="nl-NL" dirty="0" smtClean="0"/>
              <a:t>Koppie </a:t>
            </a:r>
            <a:r>
              <a:rPr lang="nl-NL" dirty="0"/>
              <a:t>Copy .net website voor leerlingen</a:t>
            </a:r>
          </a:p>
          <a:p>
            <a:pPr marL="0" indent="0">
              <a:buNone/>
            </a:pPr>
            <a:endParaRPr lang="nl-NL" dirty="0"/>
          </a:p>
        </p:txBody>
      </p:sp>
    </p:spTree>
    <p:extLst>
      <p:ext uri="{BB962C8B-B14F-4D97-AF65-F5344CB8AC3E}">
        <p14:creationId xmlns:p14="http://schemas.microsoft.com/office/powerpoint/2010/main" val="163340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0" end="0"/>
                                            </p:txEl>
                                          </p:spTgt>
                                        </p:tgtEl>
                                        <p:attrNameLst>
                                          <p:attrName>style.visibility</p:attrName>
                                        </p:attrNameLst>
                                      </p:cBhvr>
                                      <p:to>
                                        <p:strVal val="visible"/>
                                      </p:to>
                                    </p:set>
                                    <p:animEffect transition="in" filter="fade">
                                      <p:cBhvr>
                                        <p:cTn id="60" dur="500"/>
                                        <p:tgtEl>
                                          <p:spTgt spid="3">
                                            <p:txEl>
                                              <p:pRg st="0" end="0"/>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
                                            <p:txEl>
                                              <p:pRg st="1" end="1"/>
                                            </p:txEl>
                                          </p:spTgt>
                                        </p:tgtEl>
                                        <p:attrNameLst>
                                          <p:attrName>style.visibility</p:attrName>
                                        </p:attrNameLst>
                                      </p:cBhvr>
                                      <p:to>
                                        <p:strVal val="visible"/>
                                      </p:to>
                                    </p:set>
                                    <p:animEffect transition="in" filter="fade">
                                      <p:cBhvr>
                                        <p:cTn id="63" dur="500"/>
                                        <p:tgtEl>
                                          <p:spTgt spid="3">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2" end="2"/>
                                            </p:txEl>
                                          </p:spTgt>
                                        </p:tgtEl>
                                        <p:attrNameLst>
                                          <p:attrName>style.visibility</p:attrName>
                                        </p:attrNameLst>
                                      </p:cBhvr>
                                      <p:to>
                                        <p:strVal val="visible"/>
                                      </p:to>
                                    </p:set>
                                    <p:animEffect transition="in" filter="fade">
                                      <p:cBhvr>
                                        <p:cTn id="6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Mediawijsheidcompetenties</a:t>
            </a:r>
            <a:endParaRPr lang="nl-NL" dirty="0"/>
          </a:p>
        </p:txBody>
      </p:sp>
      <p:sp>
        <p:nvSpPr>
          <p:cNvPr id="3" name="Tijdelijke aanduiding voor inhoud 2"/>
          <p:cNvSpPr>
            <a:spLocks noGrp="1"/>
          </p:cNvSpPr>
          <p:nvPr>
            <p:ph idx="4294967295"/>
          </p:nvPr>
        </p:nvSpPr>
        <p:spPr>
          <a:xfrm>
            <a:off x="457200" y="1600200"/>
            <a:ext cx="8229600" cy="4525963"/>
          </a:xfrm>
          <a:prstGeom prst="rect">
            <a:avLst/>
          </a:prstGeom>
        </p:spPr>
        <p:txBody>
          <a:bodyPr/>
          <a:lstStyle/>
          <a:p>
            <a:r>
              <a:rPr lang="nl-NL" dirty="0" smtClean="0"/>
              <a:t>4 competentiegroepen</a:t>
            </a:r>
          </a:p>
          <a:p>
            <a:r>
              <a:rPr lang="nl-NL" dirty="0" smtClean="0"/>
              <a:t>10 competenties</a:t>
            </a:r>
          </a:p>
          <a:p>
            <a:r>
              <a:rPr lang="nl-NL" dirty="0" smtClean="0"/>
              <a:t>per competentie 5 niveaus</a:t>
            </a:r>
          </a:p>
          <a:p>
            <a:endParaRPr lang="nl-NL"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068960"/>
            <a:ext cx="770572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Gebogen verbindingslijn 28"/>
          <p:cNvCxnSpPr/>
          <p:nvPr/>
        </p:nvCxnSpPr>
        <p:spPr>
          <a:xfrm>
            <a:off x="3131840" y="2276872"/>
            <a:ext cx="5328592" cy="1512168"/>
          </a:xfrm>
          <a:prstGeom prst="bentConnector3">
            <a:avLst>
              <a:gd name="adj1" fmla="val 107866"/>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Gebogen verbindingslijn 32"/>
          <p:cNvCxnSpPr/>
          <p:nvPr/>
        </p:nvCxnSpPr>
        <p:spPr>
          <a:xfrm>
            <a:off x="3779912" y="1844824"/>
            <a:ext cx="4680520" cy="1368152"/>
          </a:xfrm>
          <a:prstGeom prst="bentConnector3">
            <a:avLst>
              <a:gd name="adj1" fmla="val 10452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3356992"/>
            <a:ext cx="720080" cy="59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kstvak 46"/>
          <p:cNvSpPr txBox="1"/>
          <p:nvPr/>
        </p:nvSpPr>
        <p:spPr>
          <a:xfrm>
            <a:off x="4572000" y="1988840"/>
            <a:ext cx="3960440" cy="338554"/>
          </a:xfrm>
          <a:prstGeom prst="rect">
            <a:avLst/>
          </a:prstGeom>
          <a:noFill/>
        </p:spPr>
        <p:txBody>
          <a:bodyPr wrap="square" rtlCol="0">
            <a:spAutoFit/>
          </a:bodyPr>
          <a:lstStyle/>
          <a:p>
            <a:r>
              <a:rPr lang="nl-NL" sz="1600" dirty="0" smtClean="0"/>
              <a:t>Kennis, vaardigheden en houding</a:t>
            </a:r>
            <a:endParaRPr lang="nl-NL" sz="1600" dirty="0"/>
          </a:p>
        </p:txBody>
      </p:sp>
      <p:sp>
        <p:nvSpPr>
          <p:cNvPr id="16" name="Tekstvak 15"/>
          <p:cNvSpPr txBox="1"/>
          <p:nvPr/>
        </p:nvSpPr>
        <p:spPr>
          <a:xfrm>
            <a:off x="683568" y="5877272"/>
            <a:ext cx="6582892" cy="461665"/>
          </a:xfrm>
          <a:prstGeom prst="rect">
            <a:avLst/>
          </a:prstGeom>
          <a:noFill/>
        </p:spPr>
        <p:txBody>
          <a:bodyPr wrap="none" rtlCol="0">
            <a:spAutoFit/>
          </a:bodyPr>
          <a:lstStyle/>
          <a:p>
            <a:r>
              <a:rPr lang="nl-NL" dirty="0" smtClean="0"/>
              <a:t>Doe de test: </a:t>
            </a:r>
            <a:r>
              <a:rPr lang="nl-NL" dirty="0">
                <a:hlinkClick r:id="rId5"/>
              </a:rPr>
              <a:t>http://</a:t>
            </a:r>
            <a:r>
              <a:rPr lang="nl-NL" dirty="0" smtClean="0">
                <a:hlinkClick r:id="rId5"/>
              </a:rPr>
              <a:t>www.mediaukkies.nl/mq-test</a:t>
            </a:r>
            <a:endParaRPr lang="nl-NL" dirty="0"/>
          </a:p>
        </p:txBody>
      </p:sp>
      <p:pic>
        <p:nvPicPr>
          <p:cNvPr id="2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428" y="4149080"/>
            <a:ext cx="8137144" cy="243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6296" y="798720"/>
            <a:ext cx="1512168" cy="97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3748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76"/>
                                        </p:tgtEl>
                                        <p:attrNameLst>
                                          <p:attrName>style.visibility</p:attrName>
                                        </p:attrNameLst>
                                      </p:cBhvr>
                                      <p:to>
                                        <p:strVal val="visible"/>
                                      </p:to>
                                    </p:set>
                                    <p:animEffect transition="in" filter="fade">
                                      <p:cBhvr>
                                        <p:cTn id="39" dur="500"/>
                                        <p:tgtEl>
                                          <p:spTgt spid="3076"/>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dvAuto="2000"/>
      <p:bldP spid="47"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Mediawijsheid in het onderwijs</a:t>
            </a:r>
            <a:endParaRPr lang="nl-NL" dirty="0"/>
          </a:p>
        </p:txBody>
      </p:sp>
      <p:sp>
        <p:nvSpPr>
          <p:cNvPr id="3" name="Tijdelijke aanduiding voor inhoud 2"/>
          <p:cNvSpPr>
            <a:spLocks noGrp="1"/>
          </p:cNvSpPr>
          <p:nvPr>
            <p:ph idx="4294967295"/>
          </p:nvPr>
        </p:nvSpPr>
        <p:spPr>
          <a:xfrm>
            <a:off x="457200" y="1855365"/>
            <a:ext cx="8229600" cy="4525963"/>
          </a:xfrm>
          <a:prstGeom prst="rect">
            <a:avLst/>
          </a:prstGeom>
        </p:spPr>
        <p:txBody>
          <a:bodyPr/>
          <a:lstStyle/>
          <a:p>
            <a:r>
              <a:rPr lang="nl-NL" dirty="0" smtClean="0"/>
              <a:t>Niet apart opgenomen in de eindtermen, wel als onderdeel van “burgerschapsonderwijs”</a:t>
            </a:r>
          </a:p>
          <a:p>
            <a:r>
              <a:rPr lang="nl-NL" dirty="0" smtClean="0"/>
              <a:t>Veel scholen zijn er “mee bezig”, maar overkoepelende visie of concrete vertaling naar de praktijk ontbreekt meestal </a:t>
            </a:r>
          </a:p>
          <a:p>
            <a:r>
              <a:rPr lang="nl-NL" i="1" dirty="0" smtClean="0"/>
              <a:t>Probleem</a:t>
            </a:r>
            <a:r>
              <a:rPr lang="nl-NL" dirty="0" smtClean="0"/>
              <a:t>: ontwikkelingen gaan erg snel</a:t>
            </a:r>
          </a:p>
          <a:p>
            <a:r>
              <a:rPr lang="nl-NL" dirty="0" smtClean="0"/>
              <a:t>Stichting                                   : veel informatie!</a:t>
            </a:r>
          </a:p>
          <a:p>
            <a:r>
              <a:rPr lang="nl-NL" dirty="0" smtClean="0"/>
              <a:t>Online Workshop Mediawijsheid:</a:t>
            </a:r>
          </a:p>
        </p:txBody>
      </p:sp>
      <p:pic>
        <p:nvPicPr>
          <p:cNvPr id="5122"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77" t="16586" r="4346" b="18178"/>
          <a:stretch/>
        </p:blipFill>
        <p:spPr bwMode="auto">
          <a:xfrm>
            <a:off x="1907704" y="3763059"/>
            <a:ext cx="2808312" cy="624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80359" y="4313383"/>
            <a:ext cx="2088232" cy="37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32753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fade">
                                      <p:cBhvr>
                                        <p:cTn id="25" dur="500"/>
                                        <p:tgtEl>
                                          <p:spTgt spid="51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123"/>
                                        </p:tgtEl>
                                        <p:attrNameLst>
                                          <p:attrName>style.visibility</p:attrName>
                                        </p:attrNameLst>
                                      </p:cBhvr>
                                      <p:to>
                                        <p:strVal val="visible"/>
                                      </p:to>
                                    </p:set>
                                    <p:animEffect transition="in" filter="fade">
                                      <p:cBhvr>
                                        <p:cTn id="33"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19</a:t>
            </a:fld>
            <a:endParaRPr lang="en-US"/>
          </a:p>
        </p:txBody>
      </p:sp>
      <p:sp>
        <p:nvSpPr>
          <p:cNvPr id="5" name="Titel 4"/>
          <p:cNvSpPr>
            <a:spLocks noGrp="1"/>
          </p:cNvSpPr>
          <p:nvPr>
            <p:ph type="title"/>
          </p:nvPr>
        </p:nvSpPr>
        <p:spPr/>
        <p:txBody>
          <a:bodyPr/>
          <a:lstStyle/>
          <a:p>
            <a:r>
              <a:rPr lang="nl-NL" dirty="0" smtClean="0"/>
              <a:t>Praktijkopdracht 3</a:t>
            </a:r>
            <a:endParaRPr lang="nl-NL" dirty="0"/>
          </a:p>
        </p:txBody>
      </p:sp>
      <p:sp>
        <p:nvSpPr>
          <p:cNvPr id="6" name="Tijdelijke aanduiding voor inhoud 5"/>
          <p:cNvSpPr>
            <a:spLocks noGrp="1"/>
          </p:cNvSpPr>
          <p:nvPr>
            <p:ph sz="quarter" idx="13"/>
          </p:nvPr>
        </p:nvSpPr>
        <p:spPr/>
        <p:txBody>
          <a:bodyPr/>
          <a:lstStyle/>
          <a:p>
            <a:r>
              <a:rPr lang="nl-NL" dirty="0"/>
              <a:t>Kies een van de opdrachten uit de lijst</a:t>
            </a:r>
          </a:p>
          <a:p>
            <a:r>
              <a:rPr lang="nl-NL" dirty="0"/>
              <a:t>Werk deze uit</a:t>
            </a:r>
          </a:p>
          <a:p>
            <a:pPr lvl="1"/>
            <a:r>
              <a:rPr lang="nl-NL" dirty="0"/>
              <a:t>Inlezen, vragen</a:t>
            </a:r>
          </a:p>
          <a:p>
            <a:pPr lvl="1"/>
            <a:r>
              <a:rPr lang="nl-NL" dirty="0"/>
              <a:t>Uitwerken</a:t>
            </a:r>
          </a:p>
          <a:p>
            <a:pPr lvl="1"/>
            <a:r>
              <a:rPr lang="nl-NL" dirty="0"/>
              <a:t>Concrete les van maken die je bijv. morgen </a:t>
            </a:r>
            <a:r>
              <a:rPr lang="nl-NL" dirty="0" smtClean="0"/>
              <a:t/>
            </a:r>
            <a:br>
              <a:rPr lang="nl-NL" dirty="0" smtClean="0"/>
            </a:br>
            <a:r>
              <a:rPr lang="nl-NL" dirty="0" smtClean="0"/>
              <a:t>kunt </a:t>
            </a:r>
            <a:r>
              <a:rPr lang="nl-NL" dirty="0"/>
              <a:t>geven</a:t>
            </a:r>
          </a:p>
          <a:p>
            <a:r>
              <a:rPr lang="nl-NL" dirty="0" smtClean="0"/>
              <a:t>1 </a:t>
            </a:r>
            <a:r>
              <a:rPr lang="nl-NL" dirty="0"/>
              <a:t>uur voor de </a:t>
            </a:r>
            <a:r>
              <a:rPr lang="nl-NL" dirty="0" smtClean="0"/>
              <a:t>uitwerking</a:t>
            </a:r>
          </a:p>
          <a:p>
            <a:r>
              <a:rPr lang="nl-NL" dirty="0"/>
              <a:t>Terugkoppeling aan de </a:t>
            </a:r>
            <a:r>
              <a:rPr lang="nl-NL" dirty="0" smtClean="0"/>
              <a:t>groep</a:t>
            </a:r>
          </a:p>
          <a:p>
            <a:endParaRPr lang="nl-NL" dirty="0"/>
          </a:p>
          <a:p>
            <a:r>
              <a:rPr lang="nl-NL" dirty="0"/>
              <a:t>Klaar?: pak alvast een volgende </a:t>
            </a:r>
            <a:r>
              <a:rPr lang="nl-NL" dirty="0" smtClean="0"/>
              <a:t>opdracht</a:t>
            </a:r>
            <a:endParaRPr lang="nl-NL" dirty="0"/>
          </a:p>
        </p:txBody>
      </p:sp>
      <p:pic>
        <p:nvPicPr>
          <p:cNvPr id="8" name="Picture 4" descr="http://www.fotorama.nl/Iframes/afb/cursu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264466"/>
            <a:ext cx="2027634" cy="223654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0485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fade">
                                      <p:cBhvr>
                                        <p:cTn id="36"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2</a:t>
            </a:fld>
            <a:endParaRPr lang="en-US"/>
          </a:p>
        </p:txBody>
      </p:sp>
      <p:sp>
        <p:nvSpPr>
          <p:cNvPr id="5" name="Titel 4"/>
          <p:cNvSpPr>
            <a:spLocks noGrp="1"/>
          </p:cNvSpPr>
          <p:nvPr>
            <p:ph type="title"/>
          </p:nvPr>
        </p:nvSpPr>
        <p:spPr/>
        <p:txBody>
          <a:bodyPr/>
          <a:lstStyle/>
          <a:p>
            <a:r>
              <a:rPr lang="nl-NL" dirty="0" smtClean="0"/>
              <a:t>Even voorstellen</a:t>
            </a:r>
            <a:endParaRPr lang="nl-NL" dirty="0"/>
          </a:p>
        </p:txBody>
      </p:sp>
      <p:pic>
        <p:nvPicPr>
          <p:cNvPr id="14338" name="Picture 2" descr="http://farm3.staticflickr.com/2484/3969174770_090bb397b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700808"/>
            <a:ext cx="4762500" cy="357187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81459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20</a:t>
            </a:fld>
            <a:endParaRPr lang="en-US"/>
          </a:p>
        </p:txBody>
      </p:sp>
      <p:sp>
        <p:nvSpPr>
          <p:cNvPr id="5" name="Titel 4"/>
          <p:cNvSpPr>
            <a:spLocks noGrp="1"/>
          </p:cNvSpPr>
          <p:nvPr>
            <p:ph type="title"/>
          </p:nvPr>
        </p:nvSpPr>
        <p:spPr/>
        <p:txBody>
          <a:bodyPr/>
          <a:lstStyle/>
          <a:p>
            <a:r>
              <a:rPr lang="nl-NL" dirty="0" smtClean="0"/>
              <a:t>Praktijkopdracht 4</a:t>
            </a:r>
            <a:endParaRPr lang="nl-NL" dirty="0"/>
          </a:p>
        </p:txBody>
      </p:sp>
      <p:sp>
        <p:nvSpPr>
          <p:cNvPr id="6" name="Tijdelijke aanduiding voor inhoud 5"/>
          <p:cNvSpPr>
            <a:spLocks noGrp="1"/>
          </p:cNvSpPr>
          <p:nvPr>
            <p:ph sz="quarter" idx="13"/>
          </p:nvPr>
        </p:nvSpPr>
        <p:spPr/>
        <p:txBody>
          <a:bodyPr/>
          <a:lstStyle/>
          <a:p>
            <a:r>
              <a:rPr lang="nl-NL" dirty="0"/>
              <a:t>Neem een nieuwe </a:t>
            </a:r>
            <a:r>
              <a:rPr lang="nl-NL" dirty="0" smtClean="0"/>
              <a:t>opdracht</a:t>
            </a:r>
            <a:br>
              <a:rPr lang="nl-NL" dirty="0" smtClean="0"/>
            </a:br>
            <a:r>
              <a:rPr lang="nl-NL" dirty="0" smtClean="0"/>
              <a:t>uit </a:t>
            </a:r>
            <a:r>
              <a:rPr lang="nl-NL" dirty="0"/>
              <a:t>de beschikbare opdrachten</a:t>
            </a:r>
          </a:p>
          <a:p>
            <a:r>
              <a:rPr lang="nl-NL" dirty="0"/>
              <a:t>Inlezen, vragen stellen</a:t>
            </a:r>
          </a:p>
          <a:p>
            <a:r>
              <a:rPr lang="nl-NL" dirty="0"/>
              <a:t>Uitwerken</a:t>
            </a:r>
            <a:br>
              <a:rPr lang="nl-NL" dirty="0"/>
            </a:br>
            <a:r>
              <a:rPr lang="nl-NL" dirty="0"/>
              <a:t>Thuis afmaken</a:t>
            </a:r>
          </a:p>
          <a:p>
            <a:endParaRPr lang="nl-NL" dirty="0"/>
          </a:p>
          <a:p>
            <a:r>
              <a:rPr lang="nl-NL" dirty="0"/>
              <a:t>Volgende keer presenteren</a:t>
            </a:r>
          </a:p>
          <a:p>
            <a:pPr marL="45720" indent="0">
              <a:buNone/>
            </a:pPr>
            <a:endParaRPr lang="nl-NL" dirty="0"/>
          </a:p>
        </p:txBody>
      </p:sp>
      <p:pic>
        <p:nvPicPr>
          <p:cNvPr id="8" name="Picture 4" descr="http://www.fotorama.nl/Iframes/afb/cursu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264466"/>
            <a:ext cx="2027634" cy="223654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895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21</a:t>
            </a:fld>
            <a:endParaRPr lang="en-US"/>
          </a:p>
        </p:txBody>
      </p:sp>
      <p:sp>
        <p:nvSpPr>
          <p:cNvPr id="5" name="Titel 4"/>
          <p:cNvSpPr>
            <a:spLocks noGrp="1"/>
          </p:cNvSpPr>
          <p:nvPr>
            <p:ph type="title"/>
          </p:nvPr>
        </p:nvSpPr>
        <p:spPr/>
        <p:txBody>
          <a:bodyPr/>
          <a:lstStyle/>
          <a:p>
            <a:r>
              <a:rPr lang="nl-NL" dirty="0" smtClean="0"/>
              <a:t>Dagdeel 3: </a:t>
            </a:r>
            <a:br>
              <a:rPr lang="nl-NL" dirty="0" smtClean="0"/>
            </a:br>
            <a:r>
              <a:rPr lang="nl-NL" dirty="0" smtClean="0"/>
              <a:t>terug- en vooruitblik</a:t>
            </a:r>
            <a:endParaRPr lang="nl-NL" dirty="0"/>
          </a:p>
        </p:txBody>
      </p:sp>
      <p:sp>
        <p:nvSpPr>
          <p:cNvPr id="6" name="Tijdelijke aanduiding voor inhoud 5"/>
          <p:cNvSpPr>
            <a:spLocks noGrp="1"/>
          </p:cNvSpPr>
          <p:nvPr>
            <p:ph sz="quarter" idx="13"/>
          </p:nvPr>
        </p:nvSpPr>
        <p:spPr>
          <a:xfrm>
            <a:off x="899592" y="1412776"/>
            <a:ext cx="3672408" cy="4464496"/>
          </a:xfrm>
        </p:spPr>
        <p:txBody>
          <a:bodyPr/>
          <a:lstStyle/>
          <a:p>
            <a:endParaRPr lang="nl-NL" dirty="0" smtClean="0"/>
          </a:p>
          <a:p>
            <a:r>
              <a:rPr lang="nl-NL" dirty="0" smtClean="0"/>
              <a:t>Terugblik</a:t>
            </a:r>
          </a:p>
          <a:p>
            <a:pPr lvl="1"/>
            <a:r>
              <a:rPr lang="nl-NL" dirty="0" smtClean="0"/>
              <a:t>eDidactiek in relatie met activerende didactiek</a:t>
            </a:r>
          </a:p>
          <a:p>
            <a:pPr lvl="1"/>
            <a:endParaRPr lang="nl-NL" dirty="0" smtClean="0"/>
          </a:p>
          <a:p>
            <a:r>
              <a:rPr lang="nl-NL" dirty="0" smtClean="0"/>
              <a:t>Vragen</a:t>
            </a:r>
          </a:p>
          <a:p>
            <a:endParaRPr lang="nl-NL" dirty="0"/>
          </a:p>
          <a:p>
            <a:r>
              <a:rPr lang="nl-NL" dirty="0" smtClean="0"/>
              <a:t>Randvoorwaarden</a:t>
            </a:r>
          </a:p>
          <a:p>
            <a:r>
              <a:rPr lang="nl-NL" dirty="0" smtClean="0"/>
              <a:t>Persoonlijk actieplan</a:t>
            </a:r>
          </a:p>
          <a:p>
            <a:r>
              <a:rPr lang="nl-NL" dirty="0" smtClean="0"/>
              <a:t>Alles op een rij</a:t>
            </a:r>
            <a:endParaRPr lang="nl-NL" dirty="0"/>
          </a:p>
        </p:txBody>
      </p:sp>
      <p:pic>
        <p:nvPicPr>
          <p:cNvPr id="7" name="Picture 4" descr="http://www.dekogge.com/Buitenspieg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268760"/>
            <a:ext cx="6707805" cy="3888432"/>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inhoud 5"/>
          <p:cNvSpPr txBox="1">
            <a:spLocks/>
          </p:cNvSpPr>
          <p:nvPr/>
        </p:nvSpPr>
        <p:spPr>
          <a:xfrm>
            <a:off x="5828035" y="2100957"/>
            <a:ext cx="2916832" cy="2232248"/>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nl-NL" sz="1800" dirty="0" smtClean="0">
                <a:effectLst>
                  <a:outerShdw blurRad="38100" dist="38100" dir="2700000" algn="tl">
                    <a:srgbClr val="000000">
                      <a:alpha val="43137"/>
                    </a:srgbClr>
                  </a:outerShdw>
                </a:effectLst>
              </a:rPr>
              <a:t>eDidactiek</a:t>
            </a:r>
          </a:p>
          <a:p>
            <a:pPr fontAlgn="auto"/>
            <a:r>
              <a:rPr lang="nl-NL" sz="1800" dirty="0" smtClean="0">
                <a:effectLst>
                  <a:outerShdw blurRad="38100" dist="38100" dir="2700000" algn="tl">
                    <a:srgbClr val="000000">
                      <a:alpha val="43137"/>
                    </a:srgbClr>
                  </a:outerShdw>
                </a:effectLst>
              </a:rPr>
              <a:t>TPACK</a:t>
            </a:r>
          </a:p>
          <a:p>
            <a:pPr fontAlgn="auto"/>
            <a:r>
              <a:rPr lang="nl-NL" sz="1800" dirty="0" smtClean="0">
                <a:effectLst>
                  <a:outerShdw blurRad="38100" dist="38100" dir="2700000" algn="tl">
                    <a:srgbClr val="000000">
                      <a:alpha val="43137"/>
                    </a:srgbClr>
                  </a:outerShdw>
                </a:effectLst>
              </a:rPr>
              <a:t>ADSL</a:t>
            </a:r>
          </a:p>
          <a:p>
            <a:pPr fontAlgn="auto"/>
            <a:r>
              <a:rPr lang="nl-NL" sz="1800" dirty="0" smtClean="0">
                <a:effectLst>
                  <a:outerShdw blurRad="38100" dist="38100" dir="2700000" algn="tl">
                    <a:srgbClr val="000000">
                      <a:alpha val="43137"/>
                    </a:srgbClr>
                  </a:outerShdw>
                </a:effectLst>
              </a:rPr>
              <a:t>21st </a:t>
            </a:r>
            <a:r>
              <a:rPr lang="nl-NL" sz="1800" dirty="0" err="1" smtClean="0">
                <a:effectLst>
                  <a:outerShdw blurRad="38100" dist="38100" dir="2700000" algn="tl">
                    <a:srgbClr val="000000">
                      <a:alpha val="43137"/>
                    </a:srgbClr>
                  </a:outerShdw>
                </a:effectLst>
              </a:rPr>
              <a:t>Century</a:t>
            </a:r>
            <a:r>
              <a:rPr lang="nl-NL" sz="1800" dirty="0" smtClean="0">
                <a:effectLst>
                  <a:outerShdw blurRad="38100" dist="38100" dir="2700000" algn="tl">
                    <a:srgbClr val="000000">
                      <a:alpha val="43137"/>
                    </a:srgbClr>
                  </a:outerShdw>
                </a:effectLst>
              </a:rPr>
              <a:t> Skills</a:t>
            </a:r>
          </a:p>
          <a:p>
            <a:pPr fontAlgn="auto"/>
            <a:r>
              <a:rPr lang="nl-NL" sz="1800" dirty="0" smtClean="0">
                <a:effectLst>
                  <a:outerShdw blurRad="38100" dist="38100" dir="2700000" algn="tl">
                    <a:srgbClr val="000000">
                      <a:alpha val="43137"/>
                    </a:srgbClr>
                  </a:outerShdw>
                </a:effectLst>
              </a:rPr>
              <a:t>Mediawijsheid</a:t>
            </a:r>
          </a:p>
        </p:txBody>
      </p:sp>
    </p:spTree>
    <p:extLst>
      <p:ext uri="{BB962C8B-B14F-4D97-AF65-F5344CB8AC3E}">
        <p14:creationId xmlns:p14="http://schemas.microsoft.com/office/powerpoint/2010/main" val="30436194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6" end="6"/>
                                            </p:txEl>
                                          </p:spTgt>
                                        </p:tgtEl>
                                        <p:attrNameLst>
                                          <p:attrName>style.visibility</p:attrName>
                                        </p:attrNameLst>
                                      </p:cBhvr>
                                      <p:to>
                                        <p:strVal val="visible"/>
                                      </p:to>
                                    </p:set>
                                    <p:animEffect transition="in" filter="fade">
                                      <p:cBhvr>
                                        <p:cTn id="20" dur="500"/>
                                        <p:tgtEl>
                                          <p:spTgt spid="6">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fade">
                                      <p:cBhvr>
                                        <p:cTn id="25" dur="500"/>
                                        <p:tgtEl>
                                          <p:spTgt spid="6">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Effect transition="in" filter="fade">
                                      <p:cBhvr>
                                        <p:cTn id="3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22</a:t>
            </a:fld>
            <a:endParaRPr lang="en-US"/>
          </a:p>
        </p:txBody>
      </p:sp>
      <p:sp>
        <p:nvSpPr>
          <p:cNvPr id="5" name="Titel 4"/>
          <p:cNvSpPr>
            <a:spLocks noGrp="1"/>
          </p:cNvSpPr>
          <p:nvPr>
            <p:ph type="title"/>
          </p:nvPr>
        </p:nvSpPr>
        <p:spPr/>
        <p:txBody>
          <a:bodyPr/>
          <a:lstStyle/>
          <a:p>
            <a:r>
              <a:rPr lang="nl-NL" dirty="0" smtClean="0"/>
              <a:t>Presenteren huiswerk</a:t>
            </a:r>
            <a:endParaRPr lang="nl-NL" dirty="0"/>
          </a:p>
        </p:txBody>
      </p:sp>
      <p:sp>
        <p:nvSpPr>
          <p:cNvPr id="6" name="Tijdelijke aanduiding voor inhoud 5"/>
          <p:cNvSpPr>
            <a:spLocks noGrp="1"/>
          </p:cNvSpPr>
          <p:nvPr>
            <p:ph sz="quarter" idx="13"/>
          </p:nvPr>
        </p:nvSpPr>
        <p:spPr/>
        <p:txBody>
          <a:bodyPr/>
          <a:lstStyle/>
          <a:p>
            <a:r>
              <a:rPr lang="nl-NL" dirty="0"/>
              <a:t>Opdracht in het kort</a:t>
            </a:r>
          </a:p>
          <a:p>
            <a:r>
              <a:rPr lang="nl-NL" dirty="0"/>
              <a:t>Resultaat laten zien</a:t>
            </a:r>
          </a:p>
          <a:p>
            <a:r>
              <a:rPr lang="nl-NL" dirty="0"/>
              <a:t>Hoe ga je het in je les gebruiken?</a:t>
            </a:r>
          </a:p>
          <a:p>
            <a:r>
              <a:rPr lang="nl-NL" dirty="0"/>
              <a:t>Plus- en minpunten</a:t>
            </a:r>
          </a:p>
          <a:p>
            <a:pPr marL="45720" indent="0">
              <a:buNone/>
            </a:pPr>
            <a:endParaRPr lang="nl-NL" dirty="0"/>
          </a:p>
        </p:txBody>
      </p:sp>
      <p:pic>
        <p:nvPicPr>
          <p:cNvPr id="8" name="Picture 6" descr="https://www4.dcu.ie/sites/default/files/graduate_research/images/trai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80928"/>
            <a:ext cx="2952328" cy="25703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3764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nl-NL" dirty="0" smtClean="0"/>
              <a:t>Herontwerpen les volgens</a:t>
            </a:r>
            <a:br>
              <a:rPr lang="nl-NL" dirty="0" smtClean="0"/>
            </a:br>
            <a:r>
              <a:rPr lang="nl-NL" dirty="0" smtClean="0"/>
              <a:t>‘De schijf </a:t>
            </a:r>
            <a:r>
              <a:rPr lang="nl-NL" dirty="0"/>
              <a:t>v</a:t>
            </a:r>
            <a:r>
              <a:rPr lang="nl-NL" dirty="0" smtClean="0"/>
              <a:t>an 5’</a:t>
            </a:r>
            <a:endParaRPr lang="nl-NL" dirty="0"/>
          </a:p>
        </p:txBody>
      </p:sp>
      <p:graphicFrame>
        <p:nvGraphicFramePr>
          <p:cNvPr id="5" name="Diagram 4"/>
          <p:cNvGraphicFramePr/>
          <p:nvPr>
            <p:extLst>
              <p:ext uri="{D42A27DB-BD31-4B8C-83A1-F6EECF244321}">
                <p14:modId xmlns:p14="http://schemas.microsoft.com/office/powerpoint/2010/main" val="4255067006"/>
              </p:ext>
            </p:extLst>
          </p:nvPr>
        </p:nvGraphicFramePr>
        <p:xfrm>
          <a:off x="1619672" y="19168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D:\Mijn documenten\Mijn bedrijven\LexInfo\Klanten\Innovatie-impuls\Onderwijsgroep Zuidwest-Drenthe\Fase uitvoering\21st century skills.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0976" y="1340768"/>
            <a:ext cx="1762167" cy="1776264"/>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44858" y="5249932"/>
            <a:ext cx="1542639" cy="1556792"/>
          </a:xfrm>
          <a:prstGeom prst="rect">
            <a:avLst/>
          </a:prstGeom>
        </p:spPr>
      </p:pic>
      <p:pic>
        <p:nvPicPr>
          <p:cNvPr id="4099" name="Picture 3" descr="C:\Users\Lex\Desktop\Stip-op-de-horizon.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544" y="3693307"/>
            <a:ext cx="2540662" cy="19852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9547" y="1844824"/>
            <a:ext cx="3852861" cy="100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http://www.zebraadvertisement.com/uploads/6/8/2/2/6822437/6167880_ori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00192" y="3623554"/>
            <a:ext cx="1296144" cy="52813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http://2.bp.blogspot.com/-alsEjt0A9S4/UsauWxNriQI/AAAAAAAAA8o/HhvnVMd96lA/s320/thinglink.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48264" y="4121974"/>
            <a:ext cx="1008112" cy="112795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Lex\Desktop\Socrative-logo.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46304" y="4915199"/>
            <a:ext cx="1920150" cy="1003896"/>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Lex\Desktop\Mindmap.gi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28829" y="3341540"/>
            <a:ext cx="1715398" cy="1203172"/>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93756" y="4540783"/>
            <a:ext cx="703005" cy="806198"/>
          </a:xfrm>
          <a:prstGeom prst="rect">
            <a:avLst/>
          </a:prstGeom>
        </p:spPr>
      </p:pic>
      <p:pic>
        <p:nvPicPr>
          <p:cNvPr id="13" name="Picture 2" descr="http://www.ecoisonline.org/file.php/29/images/4-in-balans.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2690" y="5417146"/>
            <a:ext cx="2171158" cy="885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31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103"/>
                                        </p:tgtEl>
                                        <p:attrNameLst>
                                          <p:attrName>style.visibility</p:attrName>
                                        </p:attrNameLst>
                                      </p:cBhvr>
                                      <p:to>
                                        <p:strVal val="visible"/>
                                      </p:to>
                                    </p:set>
                                    <p:animEffect transition="in" filter="fade">
                                      <p:cBhvr>
                                        <p:cTn id="16" dur="500"/>
                                        <p:tgtEl>
                                          <p:spTgt spid="410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101"/>
                                        </p:tgtEl>
                                        <p:attrNameLst>
                                          <p:attrName>style.visibility</p:attrName>
                                        </p:attrNameLst>
                                      </p:cBhvr>
                                      <p:to>
                                        <p:strVal val="visible"/>
                                      </p:to>
                                    </p:set>
                                    <p:animEffect transition="in" filter="fade">
                                      <p:cBhvr>
                                        <p:cTn id="20" dur="500"/>
                                        <p:tgtEl>
                                          <p:spTgt spid="4101"/>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fade">
                                      <p:cBhvr>
                                        <p:cTn id="24" dur="500"/>
                                        <p:tgtEl>
                                          <p:spTgt spid="4102"/>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099"/>
                                        </p:tgtEl>
                                        <p:attrNameLst>
                                          <p:attrName>style.visibility</p:attrName>
                                        </p:attrNameLst>
                                      </p:cBhvr>
                                      <p:to>
                                        <p:strVal val="visible"/>
                                      </p:to>
                                    </p:set>
                                    <p:animEffect transition="in" filter="fade">
                                      <p:cBhvr>
                                        <p:cTn id="38" dur="500"/>
                                        <p:tgtEl>
                                          <p:spTgt spid="409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24</a:t>
            </a:fld>
            <a:endParaRPr lang="en-US"/>
          </a:p>
        </p:txBody>
      </p:sp>
      <p:sp>
        <p:nvSpPr>
          <p:cNvPr id="5" name="Titel 4"/>
          <p:cNvSpPr>
            <a:spLocks noGrp="1"/>
          </p:cNvSpPr>
          <p:nvPr>
            <p:ph type="title"/>
          </p:nvPr>
        </p:nvSpPr>
        <p:spPr/>
        <p:txBody>
          <a:bodyPr/>
          <a:lstStyle/>
          <a:p>
            <a:r>
              <a:rPr lang="nl-NL" dirty="0" smtClean="0"/>
              <a:t>Herontwerp les</a:t>
            </a:r>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948" y="989037"/>
            <a:ext cx="7429500" cy="524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0855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25</a:t>
            </a:fld>
            <a:endParaRPr lang="en-US" dirty="0"/>
          </a:p>
        </p:txBody>
      </p:sp>
      <p:sp>
        <p:nvSpPr>
          <p:cNvPr id="5" name="Titel 4"/>
          <p:cNvSpPr>
            <a:spLocks noGrp="1"/>
          </p:cNvSpPr>
          <p:nvPr>
            <p:ph type="title"/>
          </p:nvPr>
        </p:nvSpPr>
        <p:spPr/>
        <p:txBody>
          <a:bodyPr/>
          <a:lstStyle/>
          <a:p>
            <a:r>
              <a:rPr lang="nl-NL" dirty="0" smtClean="0"/>
              <a:t>Randvoorwaarden (1)</a:t>
            </a:r>
            <a:endParaRPr lang="nl-NL" dirty="0"/>
          </a:p>
        </p:txBody>
      </p:sp>
      <p:sp>
        <p:nvSpPr>
          <p:cNvPr id="2" name="Vrije vorm 1"/>
          <p:cNvSpPr/>
          <p:nvPr/>
        </p:nvSpPr>
        <p:spPr>
          <a:xfrm>
            <a:off x="936617" y="2510161"/>
            <a:ext cx="903768" cy="3072810"/>
          </a:xfrm>
          <a:custGeom>
            <a:avLst/>
            <a:gdLst>
              <a:gd name="connsiteX0" fmla="*/ 0 w 903768"/>
              <a:gd name="connsiteY0" fmla="*/ 0 h 3072810"/>
              <a:gd name="connsiteX1" fmla="*/ 21265 w 903768"/>
              <a:gd name="connsiteY1" fmla="*/ 3072810 h 3072810"/>
              <a:gd name="connsiteX2" fmla="*/ 340242 w 903768"/>
              <a:gd name="connsiteY2" fmla="*/ 3072810 h 3072810"/>
              <a:gd name="connsiteX3" fmla="*/ 903768 w 903768"/>
              <a:gd name="connsiteY3" fmla="*/ 1541721 h 3072810"/>
              <a:gd name="connsiteX4" fmla="*/ 329609 w 903768"/>
              <a:gd name="connsiteY4" fmla="*/ 0 h 3072810"/>
              <a:gd name="connsiteX5" fmla="*/ 0 w 903768"/>
              <a:gd name="connsiteY5" fmla="*/ 0 h 307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768" h="3072810">
                <a:moveTo>
                  <a:pt x="0" y="0"/>
                </a:moveTo>
                <a:lnTo>
                  <a:pt x="21265" y="3072810"/>
                </a:lnTo>
                <a:lnTo>
                  <a:pt x="340242" y="3072810"/>
                </a:lnTo>
                <a:lnTo>
                  <a:pt x="903768" y="1541721"/>
                </a:lnTo>
                <a:lnTo>
                  <a:pt x="329609" y="0"/>
                </a:lnTo>
                <a:lnTo>
                  <a:pt x="0" y="0"/>
                </a:lnTo>
                <a:close/>
              </a:path>
            </a:pathLst>
          </a:cu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err="1" smtClean="0">
                <a:solidFill>
                  <a:schemeClr val="bg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Leider-schap</a:t>
            </a:r>
            <a:endParaRPr lang="nl-NL" sz="1400" dirty="0">
              <a:solidFill>
                <a:schemeClr val="bg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
        <p:nvSpPr>
          <p:cNvPr id="8" name="Vrije vorm 7"/>
          <p:cNvSpPr/>
          <p:nvPr/>
        </p:nvSpPr>
        <p:spPr>
          <a:xfrm>
            <a:off x="1945092" y="2510161"/>
            <a:ext cx="6772940" cy="829339"/>
          </a:xfrm>
          <a:custGeom>
            <a:avLst/>
            <a:gdLst>
              <a:gd name="connsiteX0" fmla="*/ 0 w 6772940"/>
              <a:gd name="connsiteY0" fmla="*/ 0 h 829339"/>
              <a:gd name="connsiteX1" fmla="*/ 6772940 w 6772940"/>
              <a:gd name="connsiteY1" fmla="*/ 0 h 829339"/>
              <a:gd name="connsiteX2" fmla="*/ 6772940 w 6772940"/>
              <a:gd name="connsiteY2" fmla="*/ 329609 h 829339"/>
              <a:gd name="connsiteX3" fmla="*/ 3370521 w 6772940"/>
              <a:gd name="connsiteY3" fmla="*/ 829339 h 829339"/>
              <a:gd name="connsiteX4" fmla="*/ 0 w 6772940"/>
              <a:gd name="connsiteY4" fmla="*/ 318977 h 829339"/>
              <a:gd name="connsiteX5" fmla="*/ 0 w 6772940"/>
              <a:gd name="connsiteY5" fmla="*/ 0 h 82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2940" h="829339">
                <a:moveTo>
                  <a:pt x="0" y="0"/>
                </a:moveTo>
                <a:lnTo>
                  <a:pt x="6772940" y="0"/>
                </a:lnTo>
                <a:lnTo>
                  <a:pt x="6772940" y="329609"/>
                </a:lnTo>
                <a:lnTo>
                  <a:pt x="3370521" y="829339"/>
                </a:lnTo>
                <a:lnTo>
                  <a:pt x="0" y="318977"/>
                </a:lnTo>
                <a:lnTo>
                  <a:pt x="0" y="0"/>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Samenwerking</a:t>
            </a:r>
            <a:endParaRPr lang="nl-NL" sz="1400"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
        <p:nvSpPr>
          <p:cNvPr id="9" name="Rechthoek 8"/>
          <p:cNvSpPr/>
          <p:nvPr/>
        </p:nvSpPr>
        <p:spPr>
          <a:xfrm>
            <a:off x="1945092" y="3424562"/>
            <a:ext cx="1497724" cy="12314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solidFill>
                  <a:schemeClr val="bg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Visie</a:t>
            </a:r>
            <a:endParaRPr lang="nl-NL" sz="1400" dirty="0">
              <a:solidFill>
                <a:schemeClr val="bg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
        <p:nvSpPr>
          <p:cNvPr id="11" name="Rechthoek 10"/>
          <p:cNvSpPr/>
          <p:nvPr/>
        </p:nvSpPr>
        <p:spPr>
          <a:xfrm>
            <a:off x="3697998" y="3436108"/>
            <a:ext cx="1497724" cy="12314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Deskundigheid</a:t>
            </a:r>
            <a:endParaRPr lang="nl-NL" sz="1400"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
        <p:nvSpPr>
          <p:cNvPr id="12" name="Rechthoek 11"/>
          <p:cNvSpPr/>
          <p:nvPr/>
        </p:nvSpPr>
        <p:spPr>
          <a:xfrm>
            <a:off x="5487565" y="3445828"/>
            <a:ext cx="1497724" cy="123143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Digitaal</a:t>
            </a:r>
          </a:p>
          <a:p>
            <a:pPr algn="ctr"/>
            <a:r>
              <a:rPr lang="nl-NL" sz="1400"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leermateriaal</a:t>
            </a:r>
            <a:endParaRPr lang="nl-NL" sz="1400"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
        <p:nvSpPr>
          <p:cNvPr id="13" name="Rechthoek 12"/>
          <p:cNvSpPr/>
          <p:nvPr/>
        </p:nvSpPr>
        <p:spPr>
          <a:xfrm>
            <a:off x="7237023" y="3445828"/>
            <a:ext cx="1497724" cy="123143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Ict-</a:t>
            </a:r>
          </a:p>
          <a:p>
            <a:pPr algn="ctr"/>
            <a:r>
              <a:rPr lang="nl-NL" sz="1400"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infrastructuur</a:t>
            </a:r>
            <a:endParaRPr lang="nl-NL" sz="1400"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grpSp>
        <p:nvGrpSpPr>
          <p:cNvPr id="24" name="Groep 23"/>
          <p:cNvGrpSpPr/>
          <p:nvPr/>
        </p:nvGrpSpPr>
        <p:grpSpPr>
          <a:xfrm>
            <a:off x="1976991" y="4655995"/>
            <a:ext cx="6771473" cy="933245"/>
            <a:chOff x="1976991" y="4655995"/>
            <a:chExt cx="6771473" cy="933245"/>
          </a:xfrm>
        </p:grpSpPr>
        <p:sp>
          <p:nvSpPr>
            <p:cNvPr id="10" name="Rechthoek 9"/>
            <p:cNvSpPr/>
            <p:nvPr/>
          </p:nvSpPr>
          <p:spPr>
            <a:xfrm>
              <a:off x="1976991" y="4987472"/>
              <a:ext cx="6771473" cy="60176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Didactisch gebruik van ict voor leren</a:t>
              </a:r>
              <a:endParaRPr lang="nl-NL" sz="1400"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cxnSp>
          <p:nvCxnSpPr>
            <p:cNvPr id="15" name="Rechte verbindingslijn met pijl 14"/>
            <p:cNvCxnSpPr>
              <a:stCxn id="9" idx="2"/>
            </p:cNvCxnSpPr>
            <p:nvPr/>
          </p:nvCxnSpPr>
          <p:spPr>
            <a:xfrm>
              <a:off x="2693954" y="4655995"/>
              <a:ext cx="0" cy="3314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a:stCxn id="11" idx="2"/>
            </p:cNvCxnSpPr>
            <p:nvPr/>
          </p:nvCxnSpPr>
          <p:spPr>
            <a:xfrm>
              <a:off x="4446860" y="4667541"/>
              <a:ext cx="0" cy="3199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a:stCxn id="12" idx="2"/>
            </p:cNvCxnSpPr>
            <p:nvPr/>
          </p:nvCxnSpPr>
          <p:spPr>
            <a:xfrm>
              <a:off x="6236427" y="4677261"/>
              <a:ext cx="0" cy="3102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a:stCxn id="13" idx="2"/>
            </p:cNvCxnSpPr>
            <p:nvPr/>
          </p:nvCxnSpPr>
          <p:spPr>
            <a:xfrm>
              <a:off x="7985885" y="4677261"/>
              <a:ext cx="0" cy="3102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 name="Tekstvak 22"/>
          <p:cNvSpPr txBox="1"/>
          <p:nvPr/>
        </p:nvSpPr>
        <p:spPr>
          <a:xfrm>
            <a:off x="936617" y="1628800"/>
            <a:ext cx="3550972" cy="461665"/>
          </a:xfrm>
          <a:prstGeom prst="rect">
            <a:avLst/>
          </a:prstGeom>
          <a:noFill/>
        </p:spPr>
        <p:txBody>
          <a:bodyPr wrap="none" rtlCol="0">
            <a:spAutoFit/>
          </a:bodyPr>
          <a:lstStyle/>
          <a:p>
            <a:r>
              <a:rPr lang="nl-NL" dirty="0"/>
              <a:t>4-in-balans+ (Kennisnet</a:t>
            </a:r>
            <a:r>
              <a:rPr lang="nl-NL" dirty="0" smtClean="0"/>
              <a:t>)</a:t>
            </a:r>
            <a:endParaRPr lang="nl-NL" dirty="0"/>
          </a:p>
        </p:txBody>
      </p:sp>
    </p:spTree>
    <p:extLst>
      <p:ext uri="{BB962C8B-B14F-4D97-AF65-F5344CB8AC3E}">
        <p14:creationId xmlns:p14="http://schemas.microsoft.com/office/powerpoint/2010/main" val="2842503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26</a:t>
            </a:fld>
            <a:endParaRPr lang="en-US"/>
          </a:p>
        </p:txBody>
      </p:sp>
      <p:sp>
        <p:nvSpPr>
          <p:cNvPr id="5" name="Titel 4"/>
          <p:cNvSpPr>
            <a:spLocks noGrp="1"/>
          </p:cNvSpPr>
          <p:nvPr>
            <p:ph type="title"/>
          </p:nvPr>
        </p:nvSpPr>
        <p:spPr/>
        <p:txBody>
          <a:bodyPr/>
          <a:lstStyle/>
          <a:p>
            <a:r>
              <a:rPr lang="nl-NL" dirty="0" smtClean="0"/>
              <a:t>Randvoorwaarden (2)</a:t>
            </a:r>
            <a:endParaRPr lang="nl-NL" dirty="0"/>
          </a:p>
        </p:txBody>
      </p:sp>
      <p:sp>
        <p:nvSpPr>
          <p:cNvPr id="6" name="Tijdelijke aanduiding voor inhoud 5"/>
          <p:cNvSpPr>
            <a:spLocks noGrp="1"/>
          </p:cNvSpPr>
          <p:nvPr>
            <p:ph sz="quarter" idx="13"/>
          </p:nvPr>
        </p:nvSpPr>
        <p:spPr>
          <a:xfrm>
            <a:off x="899592" y="1412776"/>
            <a:ext cx="5544616" cy="4464496"/>
          </a:xfrm>
        </p:spPr>
        <p:txBody>
          <a:bodyPr/>
          <a:lstStyle/>
          <a:p>
            <a:r>
              <a:rPr lang="nl-NL" dirty="0" smtClean="0"/>
              <a:t>ROI </a:t>
            </a:r>
            <a:r>
              <a:rPr lang="nl-NL" dirty="0"/>
              <a:t>van Digitale didactiek: Return On Investment</a:t>
            </a:r>
            <a:br>
              <a:rPr lang="nl-NL" dirty="0"/>
            </a:br>
            <a:r>
              <a:rPr lang="nl-NL" sz="1800" dirty="0" smtClean="0"/>
              <a:t>Inzet </a:t>
            </a:r>
            <a:r>
              <a:rPr lang="nl-NL" sz="1800" dirty="0"/>
              <a:t>tools mag hooguit eenmalig extra tijd kosten. </a:t>
            </a:r>
            <a:endParaRPr lang="nl-NL" dirty="0" smtClean="0"/>
          </a:p>
          <a:p>
            <a:r>
              <a:rPr lang="nl-NL" dirty="0" smtClean="0"/>
              <a:t>Techniek moet </a:t>
            </a:r>
            <a:r>
              <a:rPr lang="nl-NL" dirty="0" err="1" smtClean="0"/>
              <a:t>organiseerbaar</a:t>
            </a:r>
            <a:r>
              <a:rPr lang="nl-NL" dirty="0" smtClean="0"/>
              <a:t> zijn</a:t>
            </a:r>
            <a:br>
              <a:rPr lang="nl-NL" dirty="0" smtClean="0"/>
            </a:br>
            <a:r>
              <a:rPr lang="nl-NL" sz="1800" dirty="0" err="1" smtClean="0"/>
              <a:t>Bijv</a:t>
            </a:r>
            <a:r>
              <a:rPr lang="nl-NL" sz="1800" dirty="0"/>
              <a:t>: </a:t>
            </a:r>
            <a:r>
              <a:rPr lang="nl-NL" sz="1800" dirty="0" smtClean="0"/>
              <a:t>laptopkar naar de </a:t>
            </a:r>
            <a:r>
              <a:rPr lang="nl-NL" sz="1800" dirty="0"/>
              <a:t>klas en na 20 min pas kunnen beginnen is niet werkbaar.</a:t>
            </a:r>
          </a:p>
          <a:p>
            <a:r>
              <a:rPr lang="nl-NL" dirty="0" smtClean="0"/>
              <a:t>ELO</a:t>
            </a:r>
            <a:br>
              <a:rPr lang="nl-NL" dirty="0" smtClean="0"/>
            </a:br>
            <a:r>
              <a:rPr lang="nl-NL" sz="1800" dirty="0" smtClean="0"/>
              <a:t>Onmisbaar als je leerlingen zelfstandig aan de slag wilt laten gaan.</a:t>
            </a:r>
            <a:endParaRPr lang="nl-NL" sz="1800" dirty="0"/>
          </a:p>
          <a:p>
            <a:pPr marL="45720" indent="0">
              <a:buNone/>
            </a:pPr>
            <a:endParaRPr lang="nl-NL" dirty="0"/>
          </a:p>
        </p:txBody>
      </p:sp>
      <p:pic>
        <p:nvPicPr>
          <p:cNvPr id="8" name="Picture 7" descr="http://www.causata.com/sites/default/files/u6/Return-On-Investment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484784"/>
            <a:ext cx="2138888" cy="1519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9736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27</a:t>
            </a:fld>
            <a:endParaRPr lang="en-US"/>
          </a:p>
        </p:txBody>
      </p:sp>
      <p:sp>
        <p:nvSpPr>
          <p:cNvPr id="5" name="Titel 4"/>
          <p:cNvSpPr>
            <a:spLocks noGrp="1"/>
          </p:cNvSpPr>
          <p:nvPr>
            <p:ph type="title"/>
          </p:nvPr>
        </p:nvSpPr>
        <p:spPr/>
        <p:txBody>
          <a:bodyPr/>
          <a:lstStyle/>
          <a:p>
            <a:r>
              <a:rPr lang="nl-NL" dirty="0" smtClean="0"/>
              <a:t>Randvoorwaarden (3)</a:t>
            </a:r>
            <a:endParaRPr lang="nl-NL" dirty="0"/>
          </a:p>
        </p:txBody>
      </p:sp>
      <p:sp>
        <p:nvSpPr>
          <p:cNvPr id="6" name="Tijdelijke aanduiding voor inhoud 5"/>
          <p:cNvSpPr>
            <a:spLocks noGrp="1"/>
          </p:cNvSpPr>
          <p:nvPr>
            <p:ph sz="quarter" idx="13"/>
          </p:nvPr>
        </p:nvSpPr>
        <p:spPr/>
        <p:txBody>
          <a:bodyPr>
            <a:normAutofit fontScale="92500"/>
          </a:bodyPr>
          <a:lstStyle/>
          <a:p>
            <a:pPr marL="45720" indent="0">
              <a:buNone/>
            </a:pPr>
            <a:r>
              <a:rPr lang="nl-NL" dirty="0" smtClean="0"/>
              <a:t>Michael </a:t>
            </a:r>
            <a:r>
              <a:rPr lang="nl-NL" dirty="0" err="1" smtClean="0"/>
              <a:t>Fullan</a:t>
            </a:r>
            <a:r>
              <a:rPr lang="nl-NL" dirty="0" smtClean="0"/>
              <a:t> – </a:t>
            </a:r>
            <a:r>
              <a:rPr lang="nl-NL" dirty="0" err="1" smtClean="0"/>
              <a:t>Stratosphere</a:t>
            </a:r>
            <a:r>
              <a:rPr lang="nl-NL" dirty="0" smtClean="0"/>
              <a:t> (2012)</a:t>
            </a:r>
          </a:p>
          <a:p>
            <a:pPr marL="45720" indent="0">
              <a:buNone/>
            </a:pPr>
            <a:r>
              <a:rPr lang="en-US" dirty="0" smtClean="0"/>
              <a:t>(Integrating </a:t>
            </a:r>
            <a:r>
              <a:rPr lang="en-US" dirty="0"/>
              <a:t>Technology, Pedagogy, and Change </a:t>
            </a:r>
            <a:r>
              <a:rPr lang="en-US" dirty="0" smtClean="0"/>
              <a:t>Knowledge)</a:t>
            </a:r>
          </a:p>
          <a:p>
            <a:pPr marL="45720" indent="0">
              <a:buNone/>
            </a:pPr>
            <a:endParaRPr lang="nl-NL" dirty="0" smtClean="0"/>
          </a:p>
          <a:p>
            <a:pPr marL="45720" indent="0">
              <a:buNone/>
            </a:pPr>
            <a:r>
              <a:rPr lang="nl-NL" dirty="0" smtClean="0"/>
              <a:t>Inzetten van techniek in onderwijs moeten we omarmen, maar alleen inzetten als het voldoet aan 4 voorwaarden:</a:t>
            </a:r>
          </a:p>
          <a:p>
            <a:pPr marL="502920" indent="-457200">
              <a:buFont typeface="+mj-lt"/>
              <a:buAutoNum type="arabicPeriod"/>
            </a:pPr>
            <a:r>
              <a:rPr lang="nl-NL" dirty="0" err="1" smtClean="0"/>
              <a:t>Irresistibly</a:t>
            </a:r>
            <a:r>
              <a:rPr lang="nl-NL" dirty="0" smtClean="0"/>
              <a:t> </a:t>
            </a:r>
            <a:r>
              <a:rPr lang="nl-NL" dirty="0" err="1"/>
              <a:t>engaging</a:t>
            </a:r>
            <a:r>
              <a:rPr lang="nl-NL" dirty="0"/>
              <a:t>: </a:t>
            </a:r>
            <a:r>
              <a:rPr lang="nl-NL" dirty="0" smtClean="0"/>
              <a:t>leerling kan er geen genoeg van krijgen</a:t>
            </a:r>
          </a:p>
          <a:p>
            <a:pPr marL="502920" indent="-457200">
              <a:buFont typeface="+mj-lt"/>
              <a:buAutoNum type="arabicPeriod"/>
            </a:pPr>
            <a:r>
              <a:rPr lang="en-US" dirty="0" smtClean="0"/>
              <a:t>Elegantly </a:t>
            </a:r>
            <a:r>
              <a:rPr lang="en-US" dirty="0"/>
              <a:t>efficient and easy to use</a:t>
            </a:r>
            <a:r>
              <a:rPr lang="nl-NL" dirty="0" smtClean="0"/>
              <a:t>: zonder steile leercurve toepasbaar</a:t>
            </a:r>
          </a:p>
          <a:p>
            <a:pPr marL="502920" indent="-457200">
              <a:buFont typeface="+mj-lt"/>
              <a:buAutoNum type="arabicPeriod"/>
            </a:pPr>
            <a:r>
              <a:rPr lang="nl-NL" dirty="0" smtClean="0"/>
              <a:t>24x7 </a:t>
            </a:r>
            <a:r>
              <a:rPr lang="nl-NL" dirty="0" err="1" smtClean="0"/>
              <a:t>everywhere</a:t>
            </a:r>
            <a:r>
              <a:rPr lang="nl-NL" dirty="0" smtClean="0"/>
              <a:t>: altijd en overal beschikbaar</a:t>
            </a:r>
          </a:p>
          <a:p>
            <a:pPr marL="502920" indent="-457200">
              <a:buFont typeface="+mj-lt"/>
              <a:buAutoNum type="arabicPeriod"/>
            </a:pPr>
            <a:r>
              <a:rPr lang="nl-NL" dirty="0" smtClean="0"/>
              <a:t>Real-life </a:t>
            </a:r>
            <a:r>
              <a:rPr lang="nl-NL" dirty="0" err="1" smtClean="0"/>
              <a:t>problem</a:t>
            </a:r>
            <a:r>
              <a:rPr lang="nl-NL" dirty="0" smtClean="0"/>
              <a:t> </a:t>
            </a:r>
            <a:r>
              <a:rPr lang="nl-NL" dirty="0" err="1" smtClean="0"/>
              <a:t>solving</a:t>
            </a:r>
            <a:r>
              <a:rPr lang="nl-NL" dirty="0" smtClean="0"/>
              <a:t>: alleen zinvol toepassen</a:t>
            </a:r>
          </a:p>
          <a:p>
            <a:pPr marL="45720" indent="0">
              <a:buNone/>
            </a:pPr>
            <a:r>
              <a:rPr lang="nl-NL" dirty="0" smtClean="0"/>
              <a:t>Pas dan is 21st </a:t>
            </a:r>
            <a:r>
              <a:rPr lang="nl-NL" dirty="0" err="1" smtClean="0"/>
              <a:t>century</a:t>
            </a:r>
            <a:r>
              <a:rPr lang="nl-NL" dirty="0" smtClean="0"/>
              <a:t> onderwijs </a:t>
            </a:r>
            <a:r>
              <a:rPr lang="nl-NL" smtClean="0"/>
              <a:t>echt mogelijk.</a:t>
            </a:r>
            <a:endParaRPr lang="nl-NL" dirty="0"/>
          </a:p>
        </p:txBody>
      </p:sp>
    </p:spTree>
    <p:extLst>
      <p:ext uri="{BB962C8B-B14F-4D97-AF65-F5344CB8AC3E}">
        <p14:creationId xmlns:p14="http://schemas.microsoft.com/office/powerpoint/2010/main" val="748509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28</a:t>
            </a:fld>
            <a:endParaRPr lang="en-US"/>
          </a:p>
        </p:txBody>
      </p:sp>
      <p:sp>
        <p:nvSpPr>
          <p:cNvPr id="5" name="Titel 4"/>
          <p:cNvSpPr>
            <a:spLocks noGrp="1"/>
          </p:cNvSpPr>
          <p:nvPr>
            <p:ph type="title"/>
          </p:nvPr>
        </p:nvSpPr>
        <p:spPr/>
        <p:txBody>
          <a:bodyPr/>
          <a:lstStyle/>
          <a:p>
            <a:r>
              <a:rPr lang="nl-NL" dirty="0" smtClean="0"/>
              <a:t>Praktijkopdracht 5</a:t>
            </a:r>
            <a:endParaRPr lang="nl-NL" dirty="0"/>
          </a:p>
        </p:txBody>
      </p:sp>
      <p:sp>
        <p:nvSpPr>
          <p:cNvPr id="6" name="Tijdelijke aanduiding voor inhoud 5"/>
          <p:cNvSpPr>
            <a:spLocks noGrp="1"/>
          </p:cNvSpPr>
          <p:nvPr>
            <p:ph sz="quarter" idx="13"/>
          </p:nvPr>
        </p:nvSpPr>
        <p:spPr/>
        <p:txBody>
          <a:bodyPr/>
          <a:lstStyle/>
          <a:p>
            <a:r>
              <a:rPr lang="nl-NL" dirty="0"/>
              <a:t>Alt. 1: presenteer in max 2 minuten </a:t>
            </a:r>
            <a:r>
              <a:rPr lang="nl-NL" dirty="0" smtClean="0"/>
              <a:t/>
            </a:r>
            <a:br>
              <a:rPr lang="nl-NL" dirty="0" smtClean="0"/>
            </a:br>
            <a:r>
              <a:rPr lang="nl-NL" dirty="0" smtClean="0"/>
              <a:t>jouw </a:t>
            </a:r>
            <a:r>
              <a:rPr lang="nl-NL" dirty="0"/>
              <a:t>favoriete </a:t>
            </a:r>
            <a:r>
              <a:rPr lang="nl-NL" dirty="0" err="1"/>
              <a:t>app</a:t>
            </a:r>
            <a:r>
              <a:rPr lang="nl-NL" dirty="0"/>
              <a:t>/toepassing.</a:t>
            </a:r>
          </a:p>
          <a:p>
            <a:pPr lvl="1"/>
            <a:r>
              <a:rPr lang="nl-NL" dirty="0" smtClean="0"/>
              <a:t>voorbereiden</a:t>
            </a:r>
            <a:endParaRPr lang="nl-NL" dirty="0"/>
          </a:p>
          <a:p>
            <a:pPr lvl="1"/>
            <a:r>
              <a:rPr lang="nl-NL" dirty="0" smtClean="0"/>
              <a:t>presenteren </a:t>
            </a:r>
            <a:r>
              <a:rPr lang="nl-NL" dirty="0"/>
              <a:t>aan de groep</a:t>
            </a:r>
          </a:p>
          <a:p>
            <a:r>
              <a:rPr lang="nl-NL" dirty="0"/>
              <a:t>Alt. 2: uit de beschikbare opdrachten een </a:t>
            </a:r>
            <a:r>
              <a:rPr lang="nl-NL" dirty="0" smtClean="0"/>
              <a:t/>
            </a:r>
            <a:br>
              <a:rPr lang="nl-NL" dirty="0" smtClean="0"/>
            </a:br>
            <a:r>
              <a:rPr lang="nl-NL" dirty="0" smtClean="0"/>
              <a:t>kiezen </a:t>
            </a:r>
            <a:r>
              <a:rPr lang="nl-NL" dirty="0"/>
              <a:t>of zelf een verzinnen</a:t>
            </a:r>
          </a:p>
          <a:p>
            <a:pPr lvl="1"/>
            <a:r>
              <a:rPr lang="nl-NL" dirty="0" smtClean="0"/>
              <a:t>uitwerking</a:t>
            </a:r>
            <a:endParaRPr lang="nl-NL" dirty="0"/>
          </a:p>
          <a:p>
            <a:pPr lvl="1"/>
            <a:r>
              <a:rPr lang="nl-NL" dirty="0" smtClean="0"/>
              <a:t>terugkoppeling </a:t>
            </a:r>
            <a:r>
              <a:rPr lang="nl-NL" dirty="0"/>
              <a:t>aan de </a:t>
            </a:r>
            <a:r>
              <a:rPr lang="nl-NL" dirty="0" smtClean="0"/>
              <a:t>groep</a:t>
            </a:r>
            <a:br>
              <a:rPr lang="nl-NL" dirty="0" smtClean="0"/>
            </a:br>
            <a:r>
              <a:rPr lang="nl-NL" dirty="0" smtClean="0"/>
              <a:t>inclusief beschrijving</a:t>
            </a:r>
          </a:p>
          <a:p>
            <a:endParaRPr lang="nl-NL" dirty="0"/>
          </a:p>
          <a:p>
            <a:r>
              <a:rPr lang="nl-NL" dirty="0" smtClean="0"/>
              <a:t>1 uur</a:t>
            </a:r>
            <a:endParaRPr lang="nl-NL" dirty="0"/>
          </a:p>
          <a:p>
            <a:endParaRPr lang="nl-NL" dirty="0"/>
          </a:p>
        </p:txBody>
      </p:sp>
      <p:pic>
        <p:nvPicPr>
          <p:cNvPr id="8" name="Picture 4" descr="http://www.fotorama.nl/Iframes/afb/cursu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264466"/>
            <a:ext cx="2027634" cy="223654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2575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fade">
                                      <p:cBhvr>
                                        <p:cTn id="29"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4294967295"/>
          </p:nvPr>
        </p:nvSpPr>
        <p:spPr>
          <a:xfrm>
            <a:off x="6172200" y="6172200"/>
            <a:ext cx="2514600" cy="365125"/>
          </a:xfrm>
          <a:prstGeom prst="rect">
            <a:avLst/>
          </a:prstGeom>
        </p:spPr>
        <p:txBody>
          <a:bodyPr/>
          <a:lstStyle/>
          <a:p>
            <a:r>
              <a:rPr lang="nl-NL" smtClean="0"/>
              <a:t>30-10-2013</a:t>
            </a:r>
            <a:endParaRPr lang="en-US" dirty="0"/>
          </a:p>
        </p:txBody>
      </p:sp>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29</a:t>
            </a:fld>
            <a:endParaRPr lang="en-US"/>
          </a:p>
        </p:txBody>
      </p:sp>
      <p:sp>
        <p:nvSpPr>
          <p:cNvPr id="5" name="Titel 4"/>
          <p:cNvSpPr>
            <a:spLocks noGrp="1"/>
          </p:cNvSpPr>
          <p:nvPr>
            <p:ph type="title"/>
          </p:nvPr>
        </p:nvSpPr>
        <p:spPr/>
        <p:txBody>
          <a:bodyPr/>
          <a:lstStyle/>
          <a:p>
            <a:r>
              <a:rPr lang="nl-NL" dirty="0" smtClean="0"/>
              <a:t>Persoonlijk actieplan</a:t>
            </a:r>
            <a:endParaRPr lang="nl-NL" dirty="0"/>
          </a:p>
        </p:txBody>
      </p:sp>
      <p:sp>
        <p:nvSpPr>
          <p:cNvPr id="6" name="Tijdelijke aanduiding voor inhoud 5"/>
          <p:cNvSpPr>
            <a:spLocks noGrp="1"/>
          </p:cNvSpPr>
          <p:nvPr>
            <p:ph sz="quarter" idx="13"/>
          </p:nvPr>
        </p:nvSpPr>
        <p:spPr/>
        <p:txBody>
          <a:bodyPr/>
          <a:lstStyle/>
          <a:p>
            <a:pPr>
              <a:lnSpc>
                <a:spcPct val="150000"/>
              </a:lnSpc>
            </a:pPr>
            <a:r>
              <a:rPr lang="nl-NL" dirty="0" smtClean="0"/>
              <a:t>Waar wil jij je in bekwamen?</a:t>
            </a:r>
          </a:p>
          <a:p>
            <a:pPr>
              <a:lnSpc>
                <a:spcPct val="150000"/>
              </a:lnSpc>
            </a:pPr>
            <a:r>
              <a:rPr lang="nl-NL" dirty="0" smtClean="0"/>
              <a:t>Hoe wil je dat gaan doen?</a:t>
            </a:r>
          </a:p>
          <a:p>
            <a:pPr>
              <a:lnSpc>
                <a:spcPct val="150000"/>
              </a:lnSpc>
            </a:pPr>
            <a:r>
              <a:rPr lang="nl-NL" dirty="0" smtClean="0"/>
              <a:t>Wat heb je daarvoor nodig?</a:t>
            </a:r>
          </a:p>
          <a:p>
            <a:pPr>
              <a:lnSpc>
                <a:spcPct val="150000"/>
              </a:lnSpc>
            </a:pPr>
            <a:r>
              <a:rPr lang="nl-NL" dirty="0" smtClean="0"/>
              <a:t>Wie heb je daarvoor nodig?</a:t>
            </a:r>
          </a:p>
          <a:p>
            <a:pPr>
              <a:lnSpc>
                <a:spcPct val="150000"/>
              </a:lnSpc>
            </a:pPr>
            <a:r>
              <a:rPr lang="nl-NL" dirty="0" smtClean="0"/>
              <a:t>Wanneer ga je dat doen?</a:t>
            </a:r>
            <a:br>
              <a:rPr lang="nl-NL" dirty="0" smtClean="0"/>
            </a:br>
            <a:r>
              <a:rPr lang="nl-NL" dirty="0" smtClean="0"/>
              <a:t>Wanneer ga je dat evalueren?</a:t>
            </a:r>
          </a:p>
          <a:p>
            <a:pPr>
              <a:lnSpc>
                <a:spcPct val="150000"/>
              </a:lnSpc>
            </a:pP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803982"/>
            <a:ext cx="3744416" cy="536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3869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a:xfrm>
            <a:off x="3871664" y="6172200"/>
            <a:ext cx="1828800" cy="365125"/>
          </a:xfrm>
        </p:spPr>
        <p:txBody>
          <a:bodyPr/>
          <a:lstStyle/>
          <a:p>
            <a:fld id="{D7E63A33-8271-4DD0-9C48-789913D7C115}" type="slidenum">
              <a:rPr lang="en-US" smtClean="0"/>
              <a:pPr/>
              <a:t>3</a:t>
            </a:fld>
            <a:endParaRPr lang="en-US" dirty="0"/>
          </a:p>
        </p:txBody>
      </p:sp>
      <p:sp>
        <p:nvSpPr>
          <p:cNvPr id="5" name="Titel 4"/>
          <p:cNvSpPr>
            <a:spLocks noGrp="1"/>
          </p:cNvSpPr>
          <p:nvPr>
            <p:ph type="title"/>
          </p:nvPr>
        </p:nvSpPr>
        <p:spPr/>
        <p:txBody>
          <a:bodyPr/>
          <a:lstStyle/>
          <a:p>
            <a:r>
              <a:rPr lang="nl-NL" dirty="0"/>
              <a:t>Beginsituatie peilen</a:t>
            </a:r>
          </a:p>
        </p:txBody>
      </p:sp>
      <p:pic>
        <p:nvPicPr>
          <p:cNvPr id="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87120" y="1340769"/>
            <a:ext cx="6744296" cy="48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al 5"/>
          <p:cNvSpPr/>
          <p:nvPr/>
        </p:nvSpPr>
        <p:spPr>
          <a:xfrm>
            <a:off x="251520" y="1518058"/>
            <a:ext cx="3707904" cy="1080120"/>
          </a:xfrm>
          <a:prstGeom prst="ellipse">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nl-NL" kern="0" dirty="0">
                <a:solidFill>
                  <a:srgbClr val="000000"/>
                </a:solidFill>
                <a:latin typeface="Arial" pitchFamily="34" charset="0"/>
                <a:ea typeface="ＭＳ Ｐゴシック"/>
                <a:cs typeface="Arial" pitchFamily="34" charset="0"/>
              </a:rPr>
              <a:t>b.socrative.com</a:t>
            </a:r>
          </a:p>
        </p:txBody>
      </p:sp>
      <p:sp>
        <p:nvSpPr>
          <p:cNvPr id="10" name="Ovaal 9"/>
          <p:cNvSpPr/>
          <p:nvPr/>
        </p:nvSpPr>
        <p:spPr>
          <a:xfrm>
            <a:off x="5652120" y="5589240"/>
            <a:ext cx="1512168" cy="648072"/>
          </a:xfrm>
          <a:prstGeom prst="ellipse">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err="1" smtClean="0"/>
              <a:t>LvdN</a:t>
            </a:r>
            <a:endParaRPr lang="nl-NL" dirty="0"/>
          </a:p>
        </p:txBody>
      </p:sp>
      <p:sp>
        <p:nvSpPr>
          <p:cNvPr id="11" name="PIJL-OMLAAG 10"/>
          <p:cNvSpPr/>
          <p:nvPr/>
        </p:nvSpPr>
        <p:spPr>
          <a:xfrm rot="1896842">
            <a:off x="3214242" y="963284"/>
            <a:ext cx="792088" cy="77241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p:cNvSpPr txBox="1"/>
          <p:nvPr/>
        </p:nvSpPr>
        <p:spPr>
          <a:xfrm>
            <a:off x="3389713" y="1056393"/>
            <a:ext cx="441146" cy="461665"/>
          </a:xfrm>
          <a:prstGeom prst="rect">
            <a:avLst/>
          </a:prstGeom>
          <a:noFill/>
        </p:spPr>
        <p:txBody>
          <a:bodyPr wrap="none" rtlCol="0">
            <a:spAutoFit/>
          </a:bodyPr>
          <a:lstStyle/>
          <a:p>
            <a:r>
              <a:rPr lang="nl-NL" dirty="0" smtClean="0"/>
              <a:t>1.</a:t>
            </a:r>
            <a:endParaRPr lang="nl-NL" dirty="0"/>
          </a:p>
        </p:txBody>
      </p:sp>
      <p:sp>
        <p:nvSpPr>
          <p:cNvPr id="13" name="PIJL-OMLAAG 12"/>
          <p:cNvSpPr/>
          <p:nvPr/>
        </p:nvSpPr>
        <p:spPr>
          <a:xfrm rot="7451250">
            <a:off x="6768244" y="5974693"/>
            <a:ext cx="792088" cy="77241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p:cNvSpPr txBox="1"/>
          <p:nvPr/>
        </p:nvSpPr>
        <p:spPr>
          <a:xfrm>
            <a:off x="6943715" y="6130066"/>
            <a:ext cx="441146" cy="461665"/>
          </a:xfrm>
          <a:prstGeom prst="rect">
            <a:avLst/>
          </a:prstGeom>
          <a:noFill/>
        </p:spPr>
        <p:txBody>
          <a:bodyPr wrap="none" rtlCol="0">
            <a:spAutoFit/>
          </a:bodyPr>
          <a:lstStyle/>
          <a:p>
            <a:r>
              <a:rPr lang="nl-NL" dirty="0"/>
              <a:t>2</a:t>
            </a:r>
            <a:r>
              <a:rPr lang="nl-NL" dirty="0" smtClean="0"/>
              <a:t>.</a:t>
            </a:r>
            <a:endParaRPr lang="nl-NL" dirty="0"/>
          </a:p>
        </p:txBody>
      </p:sp>
    </p:spTree>
    <p:extLst>
      <p:ext uri="{BB962C8B-B14F-4D97-AF65-F5344CB8AC3E}">
        <p14:creationId xmlns:p14="http://schemas.microsoft.com/office/powerpoint/2010/main" val="4007302990"/>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30</a:t>
            </a:fld>
            <a:endParaRPr lang="en-US"/>
          </a:p>
        </p:txBody>
      </p:sp>
      <p:sp>
        <p:nvSpPr>
          <p:cNvPr id="5" name="Titel 4"/>
          <p:cNvSpPr>
            <a:spLocks noGrp="1"/>
          </p:cNvSpPr>
          <p:nvPr>
            <p:ph type="title"/>
          </p:nvPr>
        </p:nvSpPr>
        <p:spPr/>
        <p:txBody>
          <a:bodyPr/>
          <a:lstStyle/>
          <a:p>
            <a:r>
              <a:rPr lang="nl-NL" dirty="0" smtClean="0"/>
              <a:t>Alles op een rij</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2928405"/>
            <a:ext cx="1641128" cy="1656184"/>
          </a:xfrm>
          <a:prstGeom prst="rect">
            <a:avLst/>
          </a:prstGeom>
        </p:spPr>
      </p:pic>
      <p:pic>
        <p:nvPicPr>
          <p:cNvPr id="8" name="Picture 2" descr="D:\Mijn documenten\Mijn bedrijven\LexInfo\Klanten\Innovatie-impuls\Onderwijsgroep Zuidwest-Drenthe\Fase uitvoering\21st century skill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827" y="1591925"/>
            <a:ext cx="1833604" cy="1848272"/>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p:cNvSpPr/>
          <p:nvPr/>
        </p:nvSpPr>
        <p:spPr>
          <a:xfrm>
            <a:off x="4644007" y="1415887"/>
            <a:ext cx="3240361" cy="461665"/>
          </a:xfrm>
          <a:prstGeom prst="rect">
            <a:avLst/>
          </a:prstGeom>
        </p:spPr>
        <p:txBody>
          <a:bodyPr wrap="square">
            <a:spAutoFit/>
          </a:bodyPr>
          <a:lstStyle/>
          <a:p>
            <a:r>
              <a:rPr lang="nl-NL" dirty="0" smtClean="0">
                <a:effectLst>
                  <a:outerShdw blurRad="38100" dist="38100" dir="2700000" algn="tl">
                    <a:srgbClr val="000000">
                      <a:alpha val="43137"/>
                    </a:srgbClr>
                  </a:outerShdw>
                </a:effectLst>
              </a:rPr>
              <a:t>Activerende Didactiek</a:t>
            </a:r>
            <a:endParaRPr lang="nl-NL" dirty="0">
              <a:effectLst>
                <a:outerShdw blurRad="38100" dist="38100" dir="2700000" algn="tl">
                  <a:srgbClr val="000000">
                    <a:alpha val="43137"/>
                  </a:srgbClr>
                </a:outerShdw>
              </a:effectLst>
            </a:endParaRPr>
          </a:p>
        </p:txBody>
      </p:sp>
      <p:sp>
        <p:nvSpPr>
          <p:cNvPr id="15" name="Gekromde PIJL-OMHOOG 14"/>
          <p:cNvSpPr/>
          <p:nvPr/>
        </p:nvSpPr>
        <p:spPr>
          <a:xfrm rot="16200000">
            <a:off x="7516869" y="1585337"/>
            <a:ext cx="1419075" cy="972107"/>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6" name="Tekstvak 15"/>
          <p:cNvSpPr txBox="1"/>
          <p:nvPr/>
        </p:nvSpPr>
        <p:spPr>
          <a:xfrm>
            <a:off x="1676878" y="3440673"/>
            <a:ext cx="843501" cy="338554"/>
          </a:xfrm>
          <a:prstGeom prst="rect">
            <a:avLst/>
          </a:prstGeom>
          <a:noFill/>
        </p:spPr>
        <p:txBody>
          <a:bodyPr wrap="none" rtlCol="0">
            <a:spAutoFit/>
          </a:bodyPr>
          <a:lstStyle/>
          <a:p>
            <a:r>
              <a:rPr lang="nl-NL" sz="1600" dirty="0" smtClean="0"/>
              <a:t>leerling</a:t>
            </a:r>
            <a:endParaRPr lang="nl-NL" sz="1600" dirty="0"/>
          </a:p>
        </p:txBody>
      </p:sp>
      <p:sp>
        <p:nvSpPr>
          <p:cNvPr id="17" name="Tekstvak 16"/>
          <p:cNvSpPr txBox="1"/>
          <p:nvPr/>
        </p:nvSpPr>
        <p:spPr>
          <a:xfrm>
            <a:off x="3818685" y="4584589"/>
            <a:ext cx="800219" cy="338554"/>
          </a:xfrm>
          <a:prstGeom prst="rect">
            <a:avLst/>
          </a:prstGeom>
          <a:noFill/>
        </p:spPr>
        <p:txBody>
          <a:bodyPr wrap="none" rtlCol="0">
            <a:spAutoFit/>
          </a:bodyPr>
          <a:lstStyle/>
          <a:p>
            <a:r>
              <a:rPr lang="nl-NL" sz="1600" dirty="0" smtClean="0"/>
              <a:t>docent</a:t>
            </a:r>
            <a:endParaRPr lang="nl-NL" sz="1600" dirty="0"/>
          </a:p>
        </p:txBody>
      </p:sp>
      <p:sp>
        <p:nvSpPr>
          <p:cNvPr id="18" name="Tekstvak 17"/>
          <p:cNvSpPr txBox="1"/>
          <p:nvPr/>
        </p:nvSpPr>
        <p:spPr>
          <a:xfrm>
            <a:off x="6303920" y="5584216"/>
            <a:ext cx="1382110" cy="338554"/>
          </a:xfrm>
          <a:prstGeom prst="rect">
            <a:avLst/>
          </a:prstGeom>
          <a:noFill/>
        </p:spPr>
        <p:txBody>
          <a:bodyPr wrap="none" rtlCol="0">
            <a:spAutoFit/>
          </a:bodyPr>
          <a:lstStyle/>
          <a:p>
            <a:r>
              <a:rPr lang="nl-NL" sz="1600" dirty="0" smtClean="0"/>
              <a:t>management</a:t>
            </a:r>
            <a:endParaRPr lang="nl-NL" sz="1600" dirty="0"/>
          </a:p>
        </p:txBody>
      </p:sp>
      <p:grpSp>
        <p:nvGrpSpPr>
          <p:cNvPr id="9" name="Groep 8"/>
          <p:cNvGrpSpPr/>
          <p:nvPr/>
        </p:nvGrpSpPr>
        <p:grpSpPr>
          <a:xfrm>
            <a:off x="4618904" y="1268761"/>
            <a:ext cx="4201568" cy="1612922"/>
            <a:chOff x="4618904" y="1268761"/>
            <a:chExt cx="4201568" cy="1612922"/>
          </a:xfrm>
        </p:grpSpPr>
        <p:sp>
          <p:nvSpPr>
            <p:cNvPr id="13" name="Rechthoek 12"/>
            <p:cNvSpPr/>
            <p:nvPr/>
          </p:nvSpPr>
          <p:spPr>
            <a:xfrm>
              <a:off x="6105798" y="2420017"/>
              <a:ext cx="1778570" cy="461665"/>
            </a:xfrm>
            <a:prstGeom prst="rect">
              <a:avLst/>
            </a:prstGeom>
          </p:spPr>
          <p:txBody>
            <a:bodyPr wrap="square">
              <a:spAutoFit/>
            </a:bodyPr>
            <a:lstStyle/>
            <a:p>
              <a:r>
                <a:rPr lang="nl-NL" dirty="0">
                  <a:solidFill>
                    <a:srgbClr val="FF0000"/>
                  </a:solidFill>
                  <a:effectLst>
                    <a:outerShdw blurRad="38100" dist="38100" dir="2700000" algn="tl">
                      <a:srgbClr val="000000">
                        <a:alpha val="43137"/>
                      </a:srgbClr>
                    </a:outerShdw>
                  </a:effectLst>
                </a:rPr>
                <a:t>e</a:t>
              </a:r>
              <a:r>
                <a:rPr lang="nl-NL" dirty="0">
                  <a:effectLst>
                    <a:outerShdw blurRad="38100" dist="38100" dir="2700000" algn="tl">
                      <a:srgbClr val="000000">
                        <a:alpha val="43137"/>
                      </a:srgbClr>
                    </a:outerShdw>
                  </a:effectLst>
                </a:rPr>
                <a:t>Didactiek</a:t>
              </a:r>
            </a:p>
          </p:txBody>
        </p:sp>
        <p:sp>
          <p:nvSpPr>
            <p:cNvPr id="6" name="Afgeronde rechthoek 5"/>
            <p:cNvSpPr/>
            <p:nvPr/>
          </p:nvSpPr>
          <p:spPr>
            <a:xfrm>
              <a:off x="4618904" y="1268761"/>
              <a:ext cx="4201568" cy="16129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3" name="Groep 22"/>
          <p:cNvGrpSpPr/>
          <p:nvPr/>
        </p:nvGrpSpPr>
        <p:grpSpPr>
          <a:xfrm>
            <a:off x="481216" y="4239523"/>
            <a:ext cx="2332861" cy="1533894"/>
            <a:chOff x="893303" y="1509046"/>
            <a:chExt cx="2332861" cy="1533894"/>
          </a:xfrm>
        </p:grpSpPr>
        <p:grpSp>
          <p:nvGrpSpPr>
            <p:cNvPr id="27" name="Groep 26"/>
            <p:cNvGrpSpPr/>
            <p:nvPr/>
          </p:nvGrpSpPr>
          <p:grpSpPr>
            <a:xfrm>
              <a:off x="893303" y="1509046"/>
              <a:ext cx="1520937" cy="1533894"/>
              <a:chOff x="893303" y="1509046"/>
              <a:chExt cx="1520937" cy="1533894"/>
            </a:xfrm>
          </p:grpSpPr>
          <p:sp>
            <p:nvSpPr>
              <p:cNvPr id="29" name="Cirkel 28"/>
              <p:cNvSpPr/>
              <p:nvPr/>
            </p:nvSpPr>
            <p:spPr>
              <a:xfrm rot="16200000">
                <a:off x="896384" y="1530633"/>
                <a:ext cx="1515658" cy="1508955"/>
              </a:xfrm>
              <a:prstGeom prst="pie">
                <a:avLst>
                  <a:gd name="adj1" fmla="val 21576202"/>
                  <a:gd name="adj2" fmla="val 540001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0" name="Cirkel 29"/>
              <p:cNvSpPr/>
              <p:nvPr/>
            </p:nvSpPr>
            <p:spPr>
              <a:xfrm rot="10800000">
                <a:off x="898192" y="1509046"/>
                <a:ext cx="1516048" cy="1516777"/>
              </a:xfrm>
              <a:prstGeom prst="pie">
                <a:avLst>
                  <a:gd name="adj1" fmla="val 16189960"/>
                  <a:gd name="adj2" fmla="val 21565459"/>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1" name="Cirkel 30"/>
              <p:cNvSpPr/>
              <p:nvPr/>
            </p:nvSpPr>
            <p:spPr>
              <a:xfrm rot="16200000">
                <a:off x="902240" y="1515687"/>
                <a:ext cx="1500717" cy="1518591"/>
              </a:xfrm>
              <a:prstGeom prst="pie">
                <a:avLst>
                  <a:gd name="adj1" fmla="val 5383821"/>
                  <a:gd name="adj2" fmla="val 1079820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2" name="Cirkel 31"/>
              <p:cNvSpPr/>
              <p:nvPr/>
            </p:nvSpPr>
            <p:spPr>
              <a:xfrm>
                <a:off x="899592" y="1525187"/>
                <a:ext cx="1512168" cy="1504483"/>
              </a:xfrm>
              <a:prstGeom prst="pie">
                <a:avLst>
                  <a:gd name="adj1" fmla="val 10800000"/>
                  <a:gd name="adj2" fmla="val 1621432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sp>
          <p:nvSpPr>
            <p:cNvPr id="28" name="Tekstvak 27"/>
            <p:cNvSpPr txBox="1"/>
            <p:nvPr/>
          </p:nvSpPr>
          <p:spPr>
            <a:xfrm>
              <a:off x="2366633" y="1869611"/>
              <a:ext cx="859531" cy="830997"/>
            </a:xfrm>
            <a:prstGeom prst="rect">
              <a:avLst/>
            </a:prstGeom>
            <a:noFill/>
          </p:spPr>
          <p:txBody>
            <a:bodyPr wrap="none" rtlCol="0">
              <a:spAutoFit/>
            </a:bodyPr>
            <a:lstStyle/>
            <a:p>
              <a:r>
                <a:rPr lang="nl-NL" sz="1200" dirty="0" smtClean="0">
                  <a:solidFill>
                    <a:srgbClr val="FF9900"/>
                  </a:solidFill>
                </a:rPr>
                <a:t>Passief</a:t>
              </a:r>
            </a:p>
            <a:p>
              <a:r>
                <a:rPr lang="nl-NL" sz="1200" dirty="0" smtClean="0">
                  <a:solidFill>
                    <a:schemeClr val="accent3">
                      <a:lumMod val="75000"/>
                    </a:schemeClr>
                  </a:solidFill>
                </a:rPr>
                <a:t>Actief</a:t>
              </a:r>
            </a:p>
            <a:p>
              <a:r>
                <a:rPr lang="nl-NL" sz="1200" dirty="0" smtClean="0">
                  <a:solidFill>
                    <a:srgbClr val="00B050"/>
                  </a:solidFill>
                </a:rPr>
                <a:t>Interactief</a:t>
              </a:r>
            </a:p>
            <a:p>
              <a:r>
                <a:rPr lang="nl-NL" sz="1200" dirty="0" smtClean="0">
                  <a:solidFill>
                    <a:schemeClr val="accent2">
                      <a:lumMod val="75000"/>
                    </a:schemeClr>
                  </a:solidFill>
                </a:rPr>
                <a:t>Effectief</a:t>
              </a:r>
              <a:endParaRPr lang="nl-NL" sz="1200" dirty="0">
                <a:solidFill>
                  <a:schemeClr val="accent2">
                    <a:lumMod val="75000"/>
                  </a:schemeClr>
                </a:solidFill>
              </a:endParaRPr>
            </a:p>
          </p:txBody>
        </p:sp>
      </p:grpSp>
      <p:sp>
        <p:nvSpPr>
          <p:cNvPr id="33" name="Tekstvak 32"/>
          <p:cNvSpPr txBox="1"/>
          <p:nvPr/>
        </p:nvSpPr>
        <p:spPr>
          <a:xfrm>
            <a:off x="511040" y="5773417"/>
            <a:ext cx="1468672" cy="338554"/>
          </a:xfrm>
          <a:prstGeom prst="rect">
            <a:avLst/>
          </a:prstGeom>
          <a:noFill/>
        </p:spPr>
        <p:txBody>
          <a:bodyPr wrap="none" rtlCol="0">
            <a:spAutoFit/>
          </a:bodyPr>
          <a:lstStyle/>
          <a:p>
            <a:r>
              <a:rPr lang="nl-NL" sz="1600" dirty="0" smtClean="0"/>
              <a:t>Mediawijsheid</a:t>
            </a:r>
            <a:endParaRPr lang="nl-NL" sz="1600" dirty="0"/>
          </a:p>
        </p:txBody>
      </p:sp>
    </p:spTree>
    <p:extLst>
      <p:ext uri="{BB962C8B-B14F-4D97-AF65-F5344CB8AC3E}">
        <p14:creationId xmlns:p14="http://schemas.microsoft.com/office/powerpoint/2010/main" val="38619559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p:bldP spid="18" grpId="0"/>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31</a:t>
            </a:fld>
            <a:endParaRPr lang="en-US"/>
          </a:p>
        </p:txBody>
      </p:sp>
      <p:sp>
        <p:nvSpPr>
          <p:cNvPr id="5" name="Titel 4"/>
          <p:cNvSpPr>
            <a:spLocks noGrp="1"/>
          </p:cNvSpPr>
          <p:nvPr>
            <p:ph type="title"/>
          </p:nvPr>
        </p:nvSpPr>
        <p:spPr/>
        <p:txBody>
          <a:bodyPr/>
          <a:lstStyle/>
          <a:p>
            <a:r>
              <a:rPr lang="nl-NL" dirty="0" smtClean="0"/>
              <a:t>Evaluatie</a:t>
            </a:r>
            <a:endParaRPr lang="nl-NL" dirty="0"/>
          </a:p>
        </p:txBody>
      </p:sp>
      <p:sp>
        <p:nvSpPr>
          <p:cNvPr id="6" name="Tijdelijke aanduiding voor inhoud 5"/>
          <p:cNvSpPr>
            <a:spLocks noGrp="1"/>
          </p:cNvSpPr>
          <p:nvPr>
            <p:ph sz="quarter" idx="13"/>
          </p:nvPr>
        </p:nvSpPr>
        <p:spPr/>
        <p:txBody>
          <a:bodyPr/>
          <a:lstStyle/>
          <a:p>
            <a:r>
              <a:rPr lang="nl-NL" dirty="0" smtClean="0"/>
              <a:t>… met </a:t>
            </a:r>
            <a:br>
              <a:rPr lang="nl-NL" dirty="0" smtClean="0"/>
            </a:br>
            <a:r>
              <a:rPr lang="nl-NL" dirty="0"/>
              <a:t/>
            </a:r>
            <a:br>
              <a:rPr lang="nl-NL" dirty="0"/>
            </a:br>
            <a:r>
              <a:rPr lang="nl-NL" dirty="0">
                <a:hlinkClick r:id="rId2"/>
              </a:rPr>
              <a:t>https://</a:t>
            </a:r>
            <a:r>
              <a:rPr lang="nl-NL" dirty="0" smtClean="0">
                <a:hlinkClick r:id="rId2"/>
              </a:rPr>
              <a:t>nl.surveymonkey.com/s/Eval-eDid-Workshop</a:t>
            </a:r>
            <a:endParaRPr lang="nl-NL" dirty="0" smtClean="0"/>
          </a:p>
          <a:p>
            <a:pPr marL="45720" indent="0">
              <a:buNone/>
            </a:pPr>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412776"/>
            <a:ext cx="283845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108265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4</a:t>
            </a:fld>
            <a:endParaRPr lang="en-US"/>
          </a:p>
        </p:txBody>
      </p:sp>
      <p:sp>
        <p:nvSpPr>
          <p:cNvPr id="5" name="Titel 4"/>
          <p:cNvSpPr>
            <a:spLocks noGrp="1"/>
          </p:cNvSpPr>
          <p:nvPr>
            <p:ph type="title"/>
          </p:nvPr>
        </p:nvSpPr>
        <p:spPr/>
        <p:txBody>
          <a:bodyPr/>
          <a:lstStyle/>
          <a:p>
            <a:r>
              <a:rPr lang="nl-NL" dirty="0"/>
              <a:t>Wat is </a:t>
            </a:r>
            <a:r>
              <a:rPr lang="nl-NL" dirty="0" err="1" smtClean="0"/>
              <a:t>e-Didactiek</a:t>
            </a:r>
            <a:endParaRPr lang="nl-NL" dirty="0"/>
          </a:p>
        </p:txBody>
      </p:sp>
      <p:sp>
        <p:nvSpPr>
          <p:cNvPr id="6" name="Tijdelijke aanduiding voor inhoud 5"/>
          <p:cNvSpPr>
            <a:spLocks noGrp="1"/>
          </p:cNvSpPr>
          <p:nvPr>
            <p:ph sz="quarter" idx="13"/>
          </p:nvPr>
        </p:nvSpPr>
        <p:spPr/>
        <p:txBody>
          <a:bodyPr/>
          <a:lstStyle/>
          <a:p>
            <a:r>
              <a:rPr lang="nl-NL" dirty="0"/>
              <a:t>Didactiek = Didactiek is de wetenschapsdiscipline die zich bezig houdt met </a:t>
            </a:r>
            <a:r>
              <a:rPr lang="nl-NL" dirty="0" smtClean="0"/>
              <a:t>de </a:t>
            </a:r>
            <a:r>
              <a:rPr lang="nl-NL" dirty="0"/>
              <a:t>vraag hoe kennis, vaardigheden en leerhoudingen of </a:t>
            </a:r>
            <a:r>
              <a:rPr lang="nl-NL" dirty="0" smtClean="0"/>
              <a:t>attitudes </a:t>
            </a:r>
            <a:r>
              <a:rPr lang="nl-NL" dirty="0"/>
              <a:t>door een leerkracht kunnen worden onderwezen </a:t>
            </a:r>
            <a:r>
              <a:rPr lang="nl-NL" dirty="0" smtClean="0"/>
              <a:t>aan </a:t>
            </a:r>
            <a:r>
              <a:rPr lang="nl-NL" dirty="0"/>
              <a:t>leerlingen/studenten.</a:t>
            </a:r>
          </a:p>
          <a:p>
            <a:r>
              <a:rPr lang="nl-NL" dirty="0" err="1" smtClean="0"/>
              <a:t>e-Didactiek</a:t>
            </a:r>
            <a:r>
              <a:rPr lang="nl-NL" dirty="0" smtClean="0"/>
              <a:t> </a:t>
            </a:r>
            <a:r>
              <a:rPr lang="nl-NL" dirty="0" smtClean="0"/>
              <a:t>= Didactiek </a:t>
            </a:r>
            <a:r>
              <a:rPr lang="nl-NL" dirty="0" smtClean="0"/>
              <a:t>waarbij ICT wordt ingezet</a:t>
            </a:r>
            <a:endParaRPr lang="nl-NL" dirty="0"/>
          </a:p>
        </p:txBody>
      </p:sp>
      <p:sp>
        <p:nvSpPr>
          <p:cNvPr id="8" name="Tekstvak 7"/>
          <p:cNvSpPr txBox="1"/>
          <p:nvPr/>
        </p:nvSpPr>
        <p:spPr>
          <a:xfrm rot="20232356">
            <a:off x="2216746" y="3336303"/>
            <a:ext cx="1117614" cy="1323439"/>
          </a:xfrm>
          <a:prstGeom prst="rect">
            <a:avLst/>
          </a:prstGeom>
          <a:noFill/>
        </p:spPr>
        <p:txBody>
          <a:bodyPr wrap="none" rtlCol="0">
            <a:spAutoFit/>
          </a:bodyPr>
          <a:lstStyle/>
          <a:p>
            <a:r>
              <a:rPr lang="nl-NL" sz="1600" dirty="0" smtClean="0">
                <a:effectLst>
                  <a:outerShdw blurRad="38100" dist="38100" dir="2700000" algn="tl">
                    <a:srgbClr val="000000">
                      <a:alpha val="43137"/>
                    </a:srgbClr>
                  </a:outerShdw>
                </a:effectLst>
              </a:rPr>
              <a:t>E-mail</a:t>
            </a:r>
          </a:p>
          <a:p>
            <a:r>
              <a:rPr lang="nl-NL" sz="1600" dirty="0" smtClean="0">
                <a:effectLst>
                  <a:outerShdw blurRad="38100" dist="38100" dir="2700000" algn="tl">
                    <a:srgbClr val="000000">
                      <a:alpha val="43137"/>
                    </a:srgbClr>
                  </a:outerShdw>
                </a:effectLst>
              </a:rPr>
              <a:t>E-</a:t>
            </a:r>
            <a:r>
              <a:rPr lang="nl-NL" sz="1600" dirty="0" err="1" smtClean="0">
                <a:effectLst>
                  <a:outerShdw blurRad="38100" dist="38100" dir="2700000" algn="tl">
                    <a:srgbClr val="000000">
                      <a:alpha val="43137"/>
                    </a:srgbClr>
                  </a:outerShdw>
                </a:effectLst>
              </a:rPr>
              <a:t>learning</a:t>
            </a:r>
            <a:endParaRPr lang="nl-NL" sz="1600" dirty="0" smtClean="0">
              <a:effectLst>
                <a:outerShdw blurRad="38100" dist="38100" dir="2700000" algn="tl">
                  <a:srgbClr val="000000">
                    <a:alpha val="43137"/>
                  </a:srgbClr>
                </a:outerShdw>
              </a:effectLst>
            </a:endParaRPr>
          </a:p>
          <a:p>
            <a:r>
              <a:rPr lang="nl-NL" sz="1600" dirty="0" smtClean="0">
                <a:effectLst>
                  <a:outerShdw blurRad="38100" dist="38100" dir="2700000" algn="tl">
                    <a:srgbClr val="000000">
                      <a:alpha val="43137"/>
                    </a:srgbClr>
                  </a:outerShdw>
                </a:effectLst>
              </a:rPr>
              <a:t>E-reader</a:t>
            </a:r>
          </a:p>
          <a:p>
            <a:r>
              <a:rPr lang="nl-NL" sz="1600" dirty="0" smtClean="0">
                <a:effectLst>
                  <a:outerShdw blurRad="38100" dist="38100" dir="2700000" algn="tl">
                    <a:srgbClr val="000000">
                      <a:alpha val="43137"/>
                    </a:srgbClr>
                  </a:outerShdw>
                </a:effectLst>
              </a:rPr>
              <a:t>E-ticket</a:t>
            </a:r>
          </a:p>
          <a:p>
            <a:r>
              <a:rPr lang="nl-NL" sz="1600" dirty="0" smtClean="0">
                <a:effectLst>
                  <a:outerShdw blurRad="38100" dist="38100" dir="2700000" algn="tl">
                    <a:srgbClr val="000000">
                      <a:alpha val="43137"/>
                    </a:srgbClr>
                  </a:outerShdw>
                </a:effectLst>
              </a:rPr>
              <a:t>E-</a:t>
            </a:r>
            <a:r>
              <a:rPr lang="nl-NL" sz="1600" dirty="0" smtClean="0">
                <a:effectLst>
                  <a:outerShdw blurRad="38100" dist="38100" dir="2700000" algn="tl">
                    <a:srgbClr val="000000">
                      <a:alpha val="43137"/>
                    </a:srgbClr>
                  </a:outerShdw>
                </a:effectLst>
              </a:rPr>
              <a:t>…</a:t>
            </a:r>
            <a:endParaRPr lang="nl-NL"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8347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5</a:t>
            </a:fld>
            <a:endParaRPr lang="en-US"/>
          </a:p>
        </p:txBody>
      </p:sp>
      <p:sp>
        <p:nvSpPr>
          <p:cNvPr id="5" name="Titel 4"/>
          <p:cNvSpPr>
            <a:spLocks noGrp="1"/>
          </p:cNvSpPr>
          <p:nvPr>
            <p:ph type="title"/>
          </p:nvPr>
        </p:nvSpPr>
        <p:spPr/>
        <p:txBody>
          <a:bodyPr/>
          <a:lstStyle/>
          <a:p>
            <a:r>
              <a:rPr lang="nl-NL" dirty="0" smtClean="0"/>
              <a:t>Waarom zou je ICT inzetten?</a:t>
            </a:r>
            <a:endParaRPr lang="nl-NL" dirty="0"/>
          </a:p>
        </p:txBody>
      </p:sp>
      <p:sp>
        <p:nvSpPr>
          <p:cNvPr id="6" name="Tijdelijke aanduiding voor inhoud 5"/>
          <p:cNvSpPr>
            <a:spLocks noGrp="1"/>
          </p:cNvSpPr>
          <p:nvPr>
            <p:ph sz="quarter" idx="13"/>
          </p:nvPr>
        </p:nvSpPr>
        <p:spPr/>
        <p:txBody>
          <a:bodyPr/>
          <a:lstStyle/>
          <a:p>
            <a:r>
              <a:rPr lang="nl-NL" dirty="0" smtClean="0"/>
              <a:t>Speciale toepassingen zoals CAD-CAM ontwerpen</a:t>
            </a:r>
          </a:p>
          <a:p>
            <a:r>
              <a:rPr lang="nl-NL" dirty="0" smtClean="0"/>
              <a:t>Speciale </a:t>
            </a:r>
            <a:r>
              <a:rPr lang="nl-NL" dirty="0" err="1" smtClean="0"/>
              <a:t>Apps</a:t>
            </a:r>
            <a:r>
              <a:rPr lang="nl-NL" dirty="0" smtClean="0"/>
              <a:t> zoals </a:t>
            </a:r>
            <a:r>
              <a:rPr lang="nl-NL" dirty="0" err="1" smtClean="0"/>
              <a:t>Nearpod</a:t>
            </a:r>
            <a:r>
              <a:rPr lang="nl-NL" dirty="0" smtClean="0"/>
              <a:t> voor de </a:t>
            </a:r>
            <a:r>
              <a:rPr lang="nl-NL" dirty="0" err="1" smtClean="0"/>
              <a:t>iPad</a:t>
            </a:r>
            <a:endParaRPr lang="nl-NL" dirty="0" smtClean="0"/>
          </a:p>
          <a:p>
            <a:pPr marL="45720" indent="0">
              <a:buNone/>
            </a:pPr>
            <a:r>
              <a:rPr lang="nl-NL" dirty="0" smtClean="0"/>
              <a:t>Maar vaker ingezet als</a:t>
            </a:r>
          </a:p>
          <a:p>
            <a:r>
              <a:rPr lang="nl-NL" dirty="0" smtClean="0"/>
              <a:t>Toegang tot digitale content</a:t>
            </a:r>
          </a:p>
          <a:p>
            <a:r>
              <a:rPr lang="nl-NL" dirty="0" smtClean="0"/>
              <a:t>Uitbreiding activerende </a:t>
            </a:r>
            <a:br>
              <a:rPr lang="nl-NL" dirty="0" smtClean="0"/>
            </a:br>
            <a:r>
              <a:rPr lang="nl-NL" dirty="0" smtClean="0"/>
              <a:t>didactische werkvormen</a:t>
            </a:r>
            <a:endParaRPr lang="nl-NL" dirty="0"/>
          </a:p>
        </p:txBody>
      </p:sp>
      <p:pic>
        <p:nvPicPr>
          <p:cNvPr id="7" name="Picture 2" descr="http://www.bureauvossen.nl/wp-content/uploads/2013/02/slapend-publiek-verveeld-door-powerpoi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1660" y="3140968"/>
            <a:ext cx="3672407"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35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6</a:t>
            </a:fld>
            <a:endParaRPr lang="en-US"/>
          </a:p>
        </p:txBody>
      </p:sp>
      <p:sp>
        <p:nvSpPr>
          <p:cNvPr id="5" name="Titel 4"/>
          <p:cNvSpPr>
            <a:spLocks noGrp="1"/>
          </p:cNvSpPr>
          <p:nvPr>
            <p:ph type="title"/>
          </p:nvPr>
        </p:nvSpPr>
        <p:spPr/>
        <p:txBody>
          <a:bodyPr/>
          <a:lstStyle/>
          <a:p>
            <a:r>
              <a:rPr lang="nl-NL" dirty="0" smtClean="0"/>
              <a:t>Het speelveld van </a:t>
            </a:r>
            <a:r>
              <a:rPr lang="nl-NL" dirty="0"/>
              <a:t>eDidactiek</a:t>
            </a:r>
          </a:p>
        </p:txBody>
      </p:sp>
      <p:sp>
        <p:nvSpPr>
          <p:cNvPr id="9" name="Tekstvak 8"/>
          <p:cNvSpPr txBox="1"/>
          <p:nvPr/>
        </p:nvSpPr>
        <p:spPr>
          <a:xfrm>
            <a:off x="4283968" y="2679303"/>
            <a:ext cx="2497800" cy="461665"/>
          </a:xfrm>
          <a:prstGeom prst="rect">
            <a:avLst/>
          </a:prstGeom>
          <a:noFill/>
        </p:spPr>
        <p:txBody>
          <a:bodyPr wrap="none" rtlCol="0">
            <a:spAutoFit/>
          </a:bodyPr>
          <a:lstStyle/>
          <a:p>
            <a:r>
              <a:rPr lang="nl-NL" dirty="0" smtClean="0">
                <a:effectLst>
                  <a:outerShdw blurRad="38100" dist="38100" dir="2700000" algn="tl">
                    <a:srgbClr val="000000">
                      <a:alpha val="43137"/>
                    </a:srgbClr>
                  </a:outerShdw>
                </a:effectLst>
              </a:rPr>
              <a:t>Het nieuwe </a:t>
            </a:r>
            <a:r>
              <a:rPr lang="nl-NL" dirty="0" smtClean="0">
                <a:effectLst>
                  <a:outerShdw blurRad="38100" dist="38100" dir="2700000" algn="tl">
                    <a:srgbClr val="000000">
                      <a:alpha val="43137"/>
                    </a:srgbClr>
                  </a:outerShdw>
                </a:effectLst>
              </a:rPr>
              <a:t>leren</a:t>
            </a:r>
            <a:endParaRPr lang="nl-NL" dirty="0">
              <a:effectLst>
                <a:outerShdw blurRad="38100" dist="38100" dir="2700000" algn="tl">
                  <a:srgbClr val="000000">
                    <a:alpha val="43137"/>
                  </a:srgbClr>
                </a:outerShdw>
              </a:effectLst>
            </a:endParaRPr>
          </a:p>
        </p:txBody>
      </p:sp>
      <p:sp>
        <p:nvSpPr>
          <p:cNvPr id="10" name="Tekstvak 9"/>
          <p:cNvSpPr txBox="1"/>
          <p:nvPr/>
        </p:nvSpPr>
        <p:spPr>
          <a:xfrm>
            <a:off x="2569117" y="3776230"/>
            <a:ext cx="4451155" cy="646331"/>
          </a:xfrm>
          <a:prstGeom prst="rect">
            <a:avLst/>
          </a:prstGeom>
          <a:noFill/>
        </p:spPr>
        <p:txBody>
          <a:bodyPr wrap="none" rtlCol="0">
            <a:spAutoFit/>
          </a:bodyPr>
          <a:lstStyle/>
          <a:p>
            <a:r>
              <a:rPr lang="nl-NL" sz="3600" dirty="0" smtClean="0">
                <a:solidFill>
                  <a:srgbClr val="3C8C93"/>
                </a:solidFill>
                <a:effectLst>
                  <a:outerShdw blurRad="38100" dist="38100" dir="2700000" algn="tl">
                    <a:srgbClr val="000000">
                      <a:alpha val="43137"/>
                    </a:srgbClr>
                  </a:outerShdw>
                </a:effectLst>
              </a:rPr>
              <a:t>‘Het leren’ organiseren</a:t>
            </a:r>
            <a:endParaRPr lang="nl-NL" sz="3600" dirty="0">
              <a:solidFill>
                <a:srgbClr val="3C8C93"/>
              </a:solidFill>
              <a:effectLst>
                <a:outerShdw blurRad="38100" dist="38100" dir="2700000" algn="tl">
                  <a:srgbClr val="000000">
                    <a:alpha val="43137"/>
                  </a:srgbClr>
                </a:outerShdw>
              </a:effectLst>
            </a:endParaRPr>
          </a:p>
        </p:txBody>
      </p:sp>
      <p:sp>
        <p:nvSpPr>
          <p:cNvPr id="11" name="Tekstvak 10"/>
          <p:cNvSpPr txBox="1"/>
          <p:nvPr/>
        </p:nvSpPr>
        <p:spPr>
          <a:xfrm rot="16200000">
            <a:off x="1839891" y="1711338"/>
            <a:ext cx="3080575" cy="461665"/>
          </a:xfrm>
          <a:prstGeom prst="rect">
            <a:avLst/>
          </a:prstGeom>
          <a:noFill/>
        </p:spPr>
        <p:txBody>
          <a:bodyPr wrap="square" rtlCol="0">
            <a:spAutoFit/>
          </a:bodyPr>
          <a:lstStyle/>
          <a:p>
            <a:r>
              <a:rPr lang="nl-NL" dirty="0" smtClean="0">
                <a:solidFill>
                  <a:srgbClr val="00FFFF"/>
                </a:solidFill>
                <a:effectLst>
                  <a:outerShdw blurRad="38100" dist="38100" dir="2700000" algn="tl">
                    <a:srgbClr val="000000">
                      <a:alpha val="43137"/>
                    </a:srgbClr>
                  </a:outerShdw>
                </a:effectLst>
              </a:rPr>
              <a:t>Professionalisering</a:t>
            </a:r>
            <a:endParaRPr lang="nl-NL" dirty="0">
              <a:solidFill>
                <a:srgbClr val="00FFFF"/>
              </a:solidFill>
              <a:effectLst>
                <a:outerShdw blurRad="38100" dist="38100" dir="2700000" algn="tl">
                  <a:srgbClr val="000000">
                    <a:alpha val="43137"/>
                  </a:srgbClr>
                </a:outerShdw>
              </a:effectLst>
            </a:endParaRPr>
          </a:p>
        </p:txBody>
      </p:sp>
      <p:sp>
        <p:nvSpPr>
          <p:cNvPr id="12" name="Tekstvak 11"/>
          <p:cNvSpPr txBox="1"/>
          <p:nvPr/>
        </p:nvSpPr>
        <p:spPr>
          <a:xfrm>
            <a:off x="2660507" y="4347327"/>
            <a:ext cx="2236381" cy="338554"/>
          </a:xfrm>
          <a:prstGeom prst="rect">
            <a:avLst/>
          </a:prstGeom>
          <a:noFill/>
        </p:spPr>
        <p:txBody>
          <a:bodyPr wrap="none" rtlCol="0">
            <a:spAutoFit/>
          </a:bodyPr>
          <a:lstStyle/>
          <a:p>
            <a:r>
              <a:rPr lang="nl-NL" sz="1600" dirty="0" smtClean="0">
                <a:effectLst>
                  <a:outerShdw blurRad="38100" dist="38100" dir="2700000" algn="tl">
                    <a:srgbClr val="000000">
                      <a:alpha val="43137"/>
                    </a:srgbClr>
                  </a:outerShdw>
                </a:effectLst>
              </a:rPr>
              <a:t>  Activerende didactiek</a:t>
            </a:r>
            <a:endParaRPr lang="nl-NL" sz="1600" dirty="0">
              <a:effectLst>
                <a:outerShdw blurRad="38100" dist="38100" dir="2700000" algn="tl">
                  <a:srgbClr val="000000">
                    <a:alpha val="43137"/>
                  </a:srgbClr>
                </a:outerShdw>
              </a:effectLst>
            </a:endParaRPr>
          </a:p>
        </p:txBody>
      </p:sp>
      <p:sp>
        <p:nvSpPr>
          <p:cNvPr id="13" name="Tekstvak 12"/>
          <p:cNvSpPr txBox="1"/>
          <p:nvPr/>
        </p:nvSpPr>
        <p:spPr>
          <a:xfrm>
            <a:off x="122345" y="4750406"/>
            <a:ext cx="3493145" cy="461665"/>
          </a:xfrm>
          <a:prstGeom prst="rect">
            <a:avLst/>
          </a:prstGeom>
          <a:noFill/>
        </p:spPr>
        <p:txBody>
          <a:bodyPr wrap="square" rtlCol="0">
            <a:spAutoFit/>
          </a:bodyPr>
          <a:lstStyle/>
          <a:p>
            <a:r>
              <a:rPr lang="nl-NL" dirty="0" smtClean="0">
                <a:solidFill>
                  <a:srgbClr val="CC3300"/>
                </a:solidFill>
                <a:effectLst>
                  <a:outerShdw blurRad="38100" dist="38100" dir="2700000" algn="tl">
                    <a:srgbClr val="000000">
                      <a:alpha val="43137"/>
                    </a:srgbClr>
                  </a:outerShdw>
                </a:effectLst>
              </a:rPr>
              <a:t>Gepersonaliseerd leren</a:t>
            </a:r>
            <a:endParaRPr lang="nl-NL" dirty="0">
              <a:solidFill>
                <a:srgbClr val="CC3300"/>
              </a:solidFill>
              <a:effectLst>
                <a:outerShdw blurRad="38100" dist="38100" dir="2700000" algn="tl">
                  <a:srgbClr val="000000">
                    <a:alpha val="43137"/>
                  </a:srgbClr>
                </a:outerShdw>
              </a:effectLst>
            </a:endParaRPr>
          </a:p>
        </p:txBody>
      </p:sp>
      <p:sp>
        <p:nvSpPr>
          <p:cNvPr id="14" name="Tekstvak 13"/>
          <p:cNvSpPr txBox="1"/>
          <p:nvPr/>
        </p:nvSpPr>
        <p:spPr>
          <a:xfrm rot="16200000">
            <a:off x="1640498" y="2320035"/>
            <a:ext cx="2579552" cy="707886"/>
          </a:xfrm>
          <a:prstGeom prst="rect">
            <a:avLst/>
          </a:prstGeom>
          <a:noFill/>
        </p:spPr>
        <p:txBody>
          <a:bodyPr wrap="none" rtlCol="0">
            <a:spAutoFit/>
          </a:bodyPr>
          <a:lstStyle/>
          <a:p>
            <a:r>
              <a:rPr lang="nl-NL" sz="4000" dirty="0" err="1" smtClean="0">
                <a:solidFill>
                  <a:schemeClr val="accent1">
                    <a:lumMod val="75000"/>
                  </a:schemeClr>
                </a:solidFill>
                <a:effectLst>
                  <a:outerShdw blurRad="38100" dist="38100" dir="2700000" algn="tl">
                    <a:srgbClr val="000000">
                      <a:alpha val="43137"/>
                    </a:srgbClr>
                  </a:outerShdw>
                </a:effectLst>
              </a:rPr>
              <a:t>eDidactiek</a:t>
            </a:r>
            <a:endParaRPr lang="nl-NL" sz="4000" dirty="0">
              <a:solidFill>
                <a:schemeClr val="accent1">
                  <a:lumMod val="75000"/>
                </a:schemeClr>
              </a:solidFill>
              <a:effectLst>
                <a:outerShdw blurRad="38100" dist="38100" dir="2700000" algn="tl">
                  <a:srgbClr val="000000">
                    <a:alpha val="43137"/>
                  </a:srgbClr>
                </a:outerShdw>
              </a:effectLst>
            </a:endParaRPr>
          </a:p>
        </p:txBody>
      </p:sp>
      <p:sp>
        <p:nvSpPr>
          <p:cNvPr id="15" name="Tekstvak 14"/>
          <p:cNvSpPr txBox="1"/>
          <p:nvPr/>
        </p:nvSpPr>
        <p:spPr>
          <a:xfrm>
            <a:off x="3112790" y="3391714"/>
            <a:ext cx="1005403" cy="584775"/>
          </a:xfrm>
          <a:prstGeom prst="rect">
            <a:avLst/>
          </a:prstGeom>
          <a:noFill/>
        </p:spPr>
        <p:txBody>
          <a:bodyPr wrap="none" rtlCol="0">
            <a:spAutoFit/>
          </a:bodyPr>
          <a:lstStyle/>
          <a:p>
            <a:r>
              <a:rPr lang="nl-NL" sz="3200" dirty="0" smtClean="0">
                <a:effectLst>
                  <a:outerShdw blurRad="38100" dist="38100" dir="2700000" algn="tl">
                    <a:srgbClr val="000000">
                      <a:alpha val="43137"/>
                    </a:srgbClr>
                  </a:outerShdw>
                </a:effectLst>
              </a:rPr>
              <a:t>ELO</a:t>
            </a:r>
            <a:endParaRPr lang="nl-NL" sz="3200" dirty="0">
              <a:effectLst>
                <a:outerShdw blurRad="38100" dist="38100" dir="2700000" algn="tl">
                  <a:srgbClr val="000000">
                    <a:alpha val="43137"/>
                  </a:srgbClr>
                </a:outerShdw>
              </a:effectLst>
            </a:endParaRPr>
          </a:p>
        </p:txBody>
      </p:sp>
      <p:sp>
        <p:nvSpPr>
          <p:cNvPr id="16" name="Tekstvak 15"/>
          <p:cNvSpPr txBox="1"/>
          <p:nvPr/>
        </p:nvSpPr>
        <p:spPr>
          <a:xfrm rot="16200000">
            <a:off x="1153946" y="3102385"/>
            <a:ext cx="2702984" cy="461665"/>
          </a:xfrm>
          <a:prstGeom prst="rect">
            <a:avLst/>
          </a:prstGeom>
          <a:noFill/>
        </p:spPr>
        <p:txBody>
          <a:bodyPr wrap="none" rtlCol="0">
            <a:spAutoFit/>
          </a:bodyPr>
          <a:lstStyle/>
          <a:p>
            <a:r>
              <a:rPr lang="nl-NL" dirty="0" smtClean="0">
                <a:effectLst>
                  <a:outerShdw blurRad="38100" dist="38100" dir="2700000" algn="tl">
                    <a:srgbClr val="000000">
                      <a:alpha val="43137"/>
                    </a:srgbClr>
                  </a:outerShdw>
                </a:effectLst>
              </a:rPr>
              <a:t>Adaptief onderwijs</a:t>
            </a:r>
            <a:endParaRPr lang="nl-NL" dirty="0">
              <a:effectLst>
                <a:outerShdw blurRad="38100" dist="38100" dir="2700000" algn="tl">
                  <a:srgbClr val="000000">
                    <a:alpha val="43137"/>
                  </a:srgbClr>
                </a:outerShdw>
              </a:effectLst>
            </a:endParaRPr>
          </a:p>
        </p:txBody>
      </p:sp>
      <p:sp>
        <p:nvSpPr>
          <p:cNvPr id="17" name="Tekstvak 16"/>
          <p:cNvSpPr txBox="1"/>
          <p:nvPr/>
        </p:nvSpPr>
        <p:spPr>
          <a:xfrm rot="16200000">
            <a:off x="5929255" y="4622408"/>
            <a:ext cx="2284412" cy="369332"/>
          </a:xfrm>
          <a:prstGeom prst="rect">
            <a:avLst/>
          </a:prstGeom>
          <a:noFill/>
        </p:spPr>
        <p:txBody>
          <a:bodyPr wrap="square" rtlCol="0">
            <a:spAutoFit/>
          </a:bodyPr>
          <a:lstStyle/>
          <a:p>
            <a:r>
              <a:rPr lang="nl-NL" dirty="0" smtClean="0">
                <a:effectLst>
                  <a:outerShdw blurRad="38100" dist="38100" dir="2700000" algn="tl">
                    <a:srgbClr val="000000">
                      <a:alpha val="43137"/>
                    </a:srgbClr>
                  </a:outerShdw>
                </a:effectLst>
              </a:rPr>
              <a:t>Digitaal leermateriaal</a:t>
            </a:r>
            <a:endParaRPr lang="nl-NL" dirty="0">
              <a:effectLst>
                <a:outerShdw blurRad="38100" dist="38100" dir="2700000" algn="tl">
                  <a:srgbClr val="000000">
                    <a:alpha val="43137"/>
                  </a:srgbClr>
                </a:outerShdw>
              </a:effectLst>
            </a:endParaRPr>
          </a:p>
        </p:txBody>
      </p:sp>
      <p:sp>
        <p:nvSpPr>
          <p:cNvPr id="18" name="Tekstvak 17"/>
          <p:cNvSpPr txBox="1"/>
          <p:nvPr/>
        </p:nvSpPr>
        <p:spPr>
          <a:xfrm>
            <a:off x="3491880" y="4716433"/>
            <a:ext cx="2803973" cy="584775"/>
          </a:xfrm>
          <a:prstGeom prst="rect">
            <a:avLst/>
          </a:prstGeom>
          <a:noFill/>
        </p:spPr>
        <p:txBody>
          <a:bodyPr wrap="none" rtlCol="0">
            <a:spAutoFit/>
          </a:bodyPr>
          <a:lstStyle/>
          <a:p>
            <a:r>
              <a:rPr lang="nl-NL" sz="3200" dirty="0" smtClean="0">
                <a:solidFill>
                  <a:srgbClr val="3C8C93"/>
                </a:solidFill>
                <a:effectLst>
                  <a:outerShdw blurRad="38100" dist="38100" dir="2700000" algn="tl">
                    <a:srgbClr val="000000">
                      <a:alpha val="43137"/>
                    </a:srgbClr>
                  </a:outerShdw>
                </a:effectLst>
              </a:rPr>
              <a:t>Communicatie</a:t>
            </a:r>
            <a:endParaRPr lang="nl-NL" sz="3200" dirty="0">
              <a:solidFill>
                <a:srgbClr val="3C8C93"/>
              </a:solidFill>
              <a:effectLst>
                <a:outerShdw blurRad="38100" dist="38100" dir="2700000" algn="tl">
                  <a:srgbClr val="000000">
                    <a:alpha val="43137"/>
                  </a:srgbClr>
                </a:outerShdw>
              </a:effectLst>
            </a:endParaRPr>
          </a:p>
        </p:txBody>
      </p:sp>
      <p:sp>
        <p:nvSpPr>
          <p:cNvPr id="19" name="Tekstvak 18"/>
          <p:cNvSpPr txBox="1"/>
          <p:nvPr/>
        </p:nvSpPr>
        <p:spPr>
          <a:xfrm>
            <a:off x="4024511" y="2267347"/>
            <a:ext cx="3533340" cy="584775"/>
          </a:xfrm>
          <a:prstGeom prst="rect">
            <a:avLst/>
          </a:prstGeom>
          <a:noFill/>
        </p:spPr>
        <p:txBody>
          <a:bodyPr wrap="none" rtlCol="0">
            <a:spAutoFit/>
          </a:bodyPr>
          <a:lstStyle/>
          <a:p>
            <a:r>
              <a:rPr lang="nl-NL" sz="3200" dirty="0" smtClean="0">
                <a:solidFill>
                  <a:srgbClr val="186F9E"/>
                </a:solidFill>
                <a:effectLst>
                  <a:outerShdw blurRad="38100" dist="38100" dir="2700000" algn="tl">
                    <a:srgbClr val="000000">
                      <a:alpha val="43137"/>
                    </a:srgbClr>
                  </a:outerShdw>
                </a:effectLst>
              </a:rPr>
              <a:t>Sociale netwerken</a:t>
            </a:r>
            <a:endParaRPr lang="nl-NL" sz="3200" dirty="0">
              <a:solidFill>
                <a:srgbClr val="186F9E"/>
              </a:solidFill>
              <a:effectLst>
                <a:outerShdw blurRad="38100" dist="38100" dir="2700000" algn="tl">
                  <a:srgbClr val="000000">
                    <a:alpha val="43137"/>
                  </a:srgbClr>
                </a:outerShdw>
              </a:effectLst>
            </a:endParaRPr>
          </a:p>
        </p:txBody>
      </p:sp>
      <p:sp>
        <p:nvSpPr>
          <p:cNvPr id="20" name="Tekstvak 19"/>
          <p:cNvSpPr txBox="1"/>
          <p:nvPr/>
        </p:nvSpPr>
        <p:spPr>
          <a:xfrm>
            <a:off x="1706068" y="4581129"/>
            <a:ext cx="1641796" cy="338554"/>
          </a:xfrm>
          <a:prstGeom prst="rect">
            <a:avLst/>
          </a:prstGeom>
          <a:noFill/>
        </p:spPr>
        <p:txBody>
          <a:bodyPr wrap="none" rtlCol="0">
            <a:spAutoFit/>
          </a:bodyPr>
          <a:lstStyle/>
          <a:p>
            <a:r>
              <a:rPr lang="nl-NL" sz="1600" dirty="0" smtClean="0">
                <a:effectLst>
                  <a:outerShdw blurRad="38100" dist="38100" dir="2700000" algn="tl">
                    <a:srgbClr val="000000">
                      <a:alpha val="43137"/>
                    </a:srgbClr>
                  </a:outerShdw>
                </a:effectLst>
              </a:rPr>
              <a:t>Personal device</a:t>
            </a:r>
            <a:endParaRPr lang="nl-NL" sz="1600" dirty="0">
              <a:effectLst>
                <a:outerShdw blurRad="38100" dist="38100" dir="2700000" algn="tl">
                  <a:srgbClr val="000000">
                    <a:alpha val="43137"/>
                  </a:srgbClr>
                </a:outerShdw>
              </a:effectLst>
            </a:endParaRPr>
          </a:p>
        </p:txBody>
      </p:sp>
      <p:sp>
        <p:nvSpPr>
          <p:cNvPr id="21" name="Tekstvak 20"/>
          <p:cNvSpPr txBox="1"/>
          <p:nvPr/>
        </p:nvSpPr>
        <p:spPr>
          <a:xfrm>
            <a:off x="4283968" y="3470246"/>
            <a:ext cx="3028393" cy="461665"/>
          </a:xfrm>
          <a:prstGeom prst="rect">
            <a:avLst/>
          </a:prstGeom>
          <a:noFill/>
        </p:spPr>
        <p:txBody>
          <a:bodyPr wrap="none" rtlCol="0">
            <a:spAutoFit/>
          </a:bodyPr>
          <a:lstStyle/>
          <a:p>
            <a:r>
              <a:rPr lang="nl-NL" dirty="0" smtClean="0">
                <a:solidFill>
                  <a:srgbClr val="00B050"/>
                </a:solidFill>
                <a:effectLst>
                  <a:outerShdw blurRad="38100" dist="38100" dir="2700000" algn="tl">
                    <a:srgbClr val="000000">
                      <a:alpha val="43137"/>
                    </a:srgbClr>
                  </a:outerShdw>
                </a:effectLst>
              </a:rPr>
              <a:t>Slimmer organiseren</a:t>
            </a:r>
            <a:endParaRPr lang="nl-NL" dirty="0">
              <a:solidFill>
                <a:srgbClr val="00B050"/>
              </a:solidFill>
              <a:effectLst>
                <a:outerShdw blurRad="38100" dist="38100" dir="2700000" algn="tl">
                  <a:srgbClr val="000000">
                    <a:alpha val="43137"/>
                  </a:srgbClr>
                </a:outerShdw>
              </a:effectLst>
            </a:endParaRPr>
          </a:p>
        </p:txBody>
      </p:sp>
      <p:sp>
        <p:nvSpPr>
          <p:cNvPr id="22" name="Tekstvak 21"/>
          <p:cNvSpPr txBox="1"/>
          <p:nvPr/>
        </p:nvSpPr>
        <p:spPr>
          <a:xfrm>
            <a:off x="3381053" y="5085184"/>
            <a:ext cx="2415083" cy="707886"/>
          </a:xfrm>
          <a:prstGeom prst="rect">
            <a:avLst/>
          </a:prstGeom>
          <a:noFill/>
        </p:spPr>
        <p:txBody>
          <a:bodyPr wrap="square" rtlCol="0">
            <a:spAutoFit/>
          </a:bodyPr>
          <a:lstStyle/>
          <a:p>
            <a:r>
              <a:rPr lang="nl-NL" sz="4000" dirty="0" smtClean="0">
                <a:effectLst>
                  <a:outerShdw blurRad="38100" dist="38100" dir="2700000" algn="tl">
                    <a:srgbClr val="000000">
                      <a:alpha val="43137"/>
                    </a:srgbClr>
                  </a:outerShdw>
                </a:effectLst>
              </a:rPr>
              <a:t> BYOD</a:t>
            </a:r>
            <a:endParaRPr lang="nl-NL" sz="4000" dirty="0">
              <a:effectLst>
                <a:outerShdw blurRad="38100" dist="38100" dir="2700000" algn="tl">
                  <a:srgbClr val="000000">
                    <a:alpha val="43137"/>
                  </a:srgbClr>
                </a:outerShdw>
              </a:effectLst>
            </a:endParaRPr>
          </a:p>
        </p:txBody>
      </p:sp>
      <p:sp>
        <p:nvSpPr>
          <p:cNvPr id="23" name="Tekstvak 22"/>
          <p:cNvSpPr txBox="1"/>
          <p:nvPr/>
        </p:nvSpPr>
        <p:spPr>
          <a:xfrm rot="16200000">
            <a:off x="2568631" y="4998368"/>
            <a:ext cx="1728191" cy="461665"/>
          </a:xfrm>
          <a:prstGeom prst="rect">
            <a:avLst/>
          </a:prstGeom>
          <a:noFill/>
        </p:spPr>
        <p:txBody>
          <a:bodyPr wrap="square" rtlCol="0">
            <a:spAutoFit/>
          </a:bodyPr>
          <a:lstStyle/>
          <a:p>
            <a:r>
              <a:rPr lang="nl-NL" dirty="0" smtClean="0">
                <a:solidFill>
                  <a:srgbClr val="002060"/>
                </a:solidFill>
                <a:effectLst>
                  <a:outerShdw blurRad="38100" dist="38100" dir="2700000" algn="tl">
                    <a:srgbClr val="000000">
                      <a:alpha val="43137"/>
                    </a:srgbClr>
                  </a:outerShdw>
                </a:effectLst>
              </a:rPr>
              <a:t>The </a:t>
            </a:r>
            <a:r>
              <a:rPr lang="nl-NL" dirty="0" err="1" smtClean="0">
                <a:solidFill>
                  <a:srgbClr val="002060"/>
                </a:solidFill>
                <a:effectLst>
                  <a:outerShdw blurRad="38100" dist="38100" dir="2700000" algn="tl">
                    <a:srgbClr val="000000">
                      <a:alpha val="43137"/>
                    </a:srgbClr>
                  </a:outerShdw>
                </a:effectLst>
              </a:rPr>
              <a:t>cloud</a:t>
            </a:r>
            <a:endParaRPr lang="nl-NL" dirty="0">
              <a:solidFill>
                <a:srgbClr val="002060"/>
              </a:solidFill>
              <a:effectLst>
                <a:outerShdw blurRad="38100" dist="38100" dir="2700000" algn="tl">
                  <a:srgbClr val="000000">
                    <a:alpha val="43137"/>
                  </a:srgbClr>
                </a:outerShdw>
              </a:effectLst>
            </a:endParaRPr>
          </a:p>
        </p:txBody>
      </p:sp>
      <p:sp>
        <p:nvSpPr>
          <p:cNvPr id="24" name="Tekstvak 23"/>
          <p:cNvSpPr txBox="1"/>
          <p:nvPr/>
        </p:nvSpPr>
        <p:spPr>
          <a:xfrm>
            <a:off x="4283968" y="2924944"/>
            <a:ext cx="2350323" cy="677108"/>
          </a:xfrm>
          <a:prstGeom prst="rect">
            <a:avLst/>
          </a:prstGeom>
          <a:noFill/>
        </p:spPr>
        <p:txBody>
          <a:bodyPr wrap="none" rtlCol="0">
            <a:spAutoFit/>
          </a:bodyPr>
          <a:lstStyle/>
          <a:p>
            <a:r>
              <a:rPr lang="nl-NL" sz="3800" dirty="0" smtClean="0">
                <a:solidFill>
                  <a:srgbClr val="CC3300"/>
                </a:solidFill>
                <a:effectLst>
                  <a:outerShdw blurRad="38100" dist="38100" dir="2700000" algn="tl">
                    <a:srgbClr val="000000">
                      <a:alpha val="43137"/>
                    </a:srgbClr>
                  </a:outerShdw>
                </a:effectLst>
              </a:rPr>
              <a:t>Inspireren</a:t>
            </a:r>
            <a:endParaRPr lang="nl-NL" sz="3800" dirty="0">
              <a:solidFill>
                <a:srgbClr val="CC3300"/>
              </a:solidFill>
              <a:effectLst>
                <a:outerShdw blurRad="38100" dist="38100" dir="2700000" algn="tl">
                  <a:srgbClr val="000000">
                    <a:alpha val="43137"/>
                  </a:srgbClr>
                </a:outerShdw>
              </a:effectLst>
            </a:endParaRPr>
          </a:p>
        </p:txBody>
      </p:sp>
      <p:sp>
        <p:nvSpPr>
          <p:cNvPr id="25" name="Tekstvak 24"/>
          <p:cNvSpPr txBox="1"/>
          <p:nvPr/>
        </p:nvSpPr>
        <p:spPr>
          <a:xfrm rot="16200000">
            <a:off x="3564513" y="3050680"/>
            <a:ext cx="1284326" cy="523220"/>
          </a:xfrm>
          <a:prstGeom prst="rect">
            <a:avLst/>
          </a:prstGeom>
          <a:noFill/>
        </p:spPr>
        <p:txBody>
          <a:bodyPr wrap="none" rtlCol="0">
            <a:spAutoFit/>
          </a:bodyPr>
          <a:lstStyle/>
          <a:p>
            <a:r>
              <a:rPr lang="nl-NL" sz="2800" dirty="0" smtClean="0">
                <a:solidFill>
                  <a:schemeClr val="bg2">
                    <a:lumMod val="75000"/>
                  </a:schemeClr>
                </a:solidFill>
                <a:effectLst>
                  <a:outerShdw blurRad="38100" dist="38100" dir="2700000" algn="tl">
                    <a:srgbClr val="000000">
                      <a:alpha val="43137"/>
                    </a:srgbClr>
                  </a:outerShdw>
                </a:effectLst>
              </a:rPr>
              <a:t>Kennis</a:t>
            </a:r>
            <a:endParaRPr lang="nl-NL" sz="2800" dirty="0">
              <a:solidFill>
                <a:schemeClr val="bg2">
                  <a:lumMod val="75000"/>
                </a:schemeClr>
              </a:solidFill>
              <a:effectLst>
                <a:outerShdw blurRad="38100" dist="38100" dir="2700000" algn="tl">
                  <a:srgbClr val="000000">
                    <a:alpha val="43137"/>
                  </a:srgbClr>
                </a:outerShdw>
              </a:effectLst>
            </a:endParaRPr>
          </a:p>
        </p:txBody>
      </p:sp>
      <p:sp>
        <p:nvSpPr>
          <p:cNvPr id="26" name="Tekstvak 25"/>
          <p:cNvSpPr txBox="1"/>
          <p:nvPr/>
        </p:nvSpPr>
        <p:spPr>
          <a:xfrm rot="16200000">
            <a:off x="2721845" y="2075409"/>
            <a:ext cx="2210862" cy="646331"/>
          </a:xfrm>
          <a:prstGeom prst="rect">
            <a:avLst/>
          </a:prstGeom>
          <a:noFill/>
        </p:spPr>
        <p:txBody>
          <a:bodyPr wrap="none" rtlCol="0">
            <a:spAutoFit/>
          </a:bodyPr>
          <a:lstStyle/>
          <a:p>
            <a:r>
              <a:rPr lang="nl-NL" sz="3600" dirty="0" smtClean="0"/>
              <a:t>Motiveren</a:t>
            </a:r>
            <a:endParaRPr lang="nl-NL" sz="3600" dirty="0"/>
          </a:p>
        </p:txBody>
      </p:sp>
      <p:sp>
        <p:nvSpPr>
          <p:cNvPr id="27" name="Tekstvak 26"/>
          <p:cNvSpPr txBox="1"/>
          <p:nvPr/>
        </p:nvSpPr>
        <p:spPr>
          <a:xfrm>
            <a:off x="3774605" y="4592161"/>
            <a:ext cx="1013419" cy="276999"/>
          </a:xfrm>
          <a:prstGeom prst="rect">
            <a:avLst/>
          </a:prstGeom>
          <a:noFill/>
        </p:spPr>
        <p:txBody>
          <a:bodyPr wrap="none" rtlCol="0">
            <a:spAutoFit/>
          </a:bodyPr>
          <a:lstStyle/>
          <a:p>
            <a:r>
              <a:rPr lang="nl-NL" sz="1200" b="1" dirty="0" smtClean="0">
                <a:solidFill>
                  <a:srgbClr val="FF0000"/>
                </a:solidFill>
                <a:effectLst>
                  <a:outerShdw blurRad="38100" dist="38100" dir="2700000" algn="tl">
                    <a:srgbClr val="000000">
                      <a:alpha val="43137"/>
                    </a:srgbClr>
                  </a:outerShdw>
                </a:effectLst>
              </a:rPr>
              <a:t>Leren </a:t>
            </a:r>
            <a:r>
              <a:rPr lang="nl-NL" sz="1200" b="1" dirty="0" err="1" smtClean="0">
                <a:solidFill>
                  <a:srgbClr val="FF0000"/>
                </a:solidFill>
                <a:effectLst>
                  <a:outerShdw blurRad="38100" dist="38100" dir="2700000" algn="tl">
                    <a:srgbClr val="000000">
                      <a:alpha val="43137"/>
                    </a:srgbClr>
                  </a:outerShdw>
                </a:effectLst>
              </a:rPr>
              <a:t>leren</a:t>
            </a:r>
            <a:endParaRPr lang="nl-NL" sz="1200" b="1" dirty="0">
              <a:solidFill>
                <a:srgbClr val="FF0000"/>
              </a:solidFill>
              <a:effectLst>
                <a:outerShdw blurRad="38100" dist="38100" dir="2700000" algn="tl">
                  <a:srgbClr val="000000">
                    <a:alpha val="43137"/>
                  </a:srgbClr>
                </a:outerShdw>
              </a:effectLst>
            </a:endParaRPr>
          </a:p>
        </p:txBody>
      </p:sp>
      <p:sp>
        <p:nvSpPr>
          <p:cNvPr id="28" name="Tekstvak 27"/>
          <p:cNvSpPr txBox="1"/>
          <p:nvPr/>
        </p:nvSpPr>
        <p:spPr>
          <a:xfrm>
            <a:off x="6513047" y="2996952"/>
            <a:ext cx="2036135" cy="769441"/>
          </a:xfrm>
          <a:prstGeom prst="rect">
            <a:avLst/>
          </a:prstGeom>
          <a:noFill/>
        </p:spPr>
        <p:txBody>
          <a:bodyPr wrap="none" rtlCol="0">
            <a:spAutoFit/>
          </a:bodyPr>
          <a:lstStyle/>
          <a:p>
            <a:r>
              <a:rPr lang="nl-NL" sz="4400" dirty="0" smtClean="0">
                <a:effectLst>
                  <a:outerShdw blurRad="38100" dist="38100" dir="2700000" algn="tl">
                    <a:srgbClr val="000000">
                      <a:alpha val="43137"/>
                    </a:srgbClr>
                  </a:outerShdw>
                </a:effectLst>
              </a:rPr>
              <a:t>Succes</a:t>
            </a:r>
            <a:endParaRPr lang="nl-NL" sz="4400" dirty="0">
              <a:effectLst>
                <a:outerShdw blurRad="38100" dist="38100" dir="2700000" algn="tl">
                  <a:srgbClr val="000000">
                    <a:alpha val="43137"/>
                  </a:srgbClr>
                </a:outerShdw>
              </a:effectLst>
            </a:endParaRPr>
          </a:p>
        </p:txBody>
      </p:sp>
      <p:sp>
        <p:nvSpPr>
          <p:cNvPr id="29" name="Tekstvak 28"/>
          <p:cNvSpPr txBox="1"/>
          <p:nvPr/>
        </p:nvSpPr>
        <p:spPr>
          <a:xfrm rot="16200000">
            <a:off x="5799624" y="5458926"/>
            <a:ext cx="1815186" cy="461665"/>
          </a:xfrm>
          <a:prstGeom prst="rect">
            <a:avLst/>
          </a:prstGeom>
          <a:noFill/>
        </p:spPr>
        <p:txBody>
          <a:bodyPr wrap="square" rtlCol="0">
            <a:spAutoFit/>
          </a:bodyPr>
          <a:lstStyle/>
          <a:p>
            <a:r>
              <a:rPr lang="nl-NL" dirty="0" smtClean="0">
                <a:solidFill>
                  <a:srgbClr val="3C8C93"/>
                </a:solidFill>
                <a:effectLst>
                  <a:outerShdw blurRad="38100" dist="38100" dir="2700000" algn="tl">
                    <a:srgbClr val="000000">
                      <a:alpha val="43137"/>
                    </a:srgbClr>
                  </a:outerShdw>
                </a:effectLst>
              </a:rPr>
              <a:t>Ontplooiing</a:t>
            </a:r>
            <a:endParaRPr lang="nl-NL" dirty="0">
              <a:solidFill>
                <a:srgbClr val="3C8C93"/>
              </a:solidFill>
              <a:effectLst>
                <a:outerShdw blurRad="38100" dist="38100" dir="2700000" algn="tl">
                  <a:srgbClr val="000000">
                    <a:alpha val="43137"/>
                  </a:srgbClr>
                </a:outerShdw>
              </a:effectLst>
            </a:endParaRPr>
          </a:p>
        </p:txBody>
      </p:sp>
      <p:sp>
        <p:nvSpPr>
          <p:cNvPr id="30" name="Tekstvak 29"/>
          <p:cNvSpPr txBox="1"/>
          <p:nvPr/>
        </p:nvSpPr>
        <p:spPr>
          <a:xfrm>
            <a:off x="3938920" y="4240932"/>
            <a:ext cx="3369384" cy="707886"/>
          </a:xfrm>
          <a:prstGeom prst="rect">
            <a:avLst/>
          </a:prstGeom>
          <a:noFill/>
        </p:spPr>
        <p:txBody>
          <a:bodyPr wrap="none" rtlCol="0">
            <a:spAutoFit/>
          </a:bodyPr>
          <a:lstStyle/>
          <a:p>
            <a:r>
              <a:rPr lang="nl-NL" sz="4000" dirty="0" smtClean="0">
                <a:solidFill>
                  <a:schemeClr val="accent3">
                    <a:lumMod val="50000"/>
                  </a:schemeClr>
                </a:solidFill>
                <a:effectLst>
                  <a:outerShdw blurRad="38100" dist="38100" dir="2700000" algn="tl">
                    <a:srgbClr val="000000">
                      <a:alpha val="43137"/>
                    </a:srgbClr>
                  </a:outerShdw>
                </a:effectLst>
              </a:rPr>
              <a:t>      Teamwork</a:t>
            </a:r>
            <a:endParaRPr lang="nl-NL" sz="4000" dirty="0">
              <a:solidFill>
                <a:schemeClr val="accent3">
                  <a:lumMod val="50000"/>
                </a:schemeClr>
              </a:solidFill>
              <a:effectLst>
                <a:outerShdw blurRad="38100" dist="38100" dir="2700000" algn="tl">
                  <a:srgbClr val="000000">
                    <a:alpha val="43137"/>
                  </a:srgbClr>
                </a:outerShdw>
              </a:effectLst>
            </a:endParaRPr>
          </a:p>
        </p:txBody>
      </p:sp>
      <p:sp>
        <p:nvSpPr>
          <p:cNvPr id="31" name="Tekstvak 30"/>
          <p:cNvSpPr txBox="1"/>
          <p:nvPr/>
        </p:nvSpPr>
        <p:spPr>
          <a:xfrm>
            <a:off x="7164288" y="3501008"/>
            <a:ext cx="1656184" cy="584775"/>
          </a:xfrm>
          <a:prstGeom prst="rect">
            <a:avLst/>
          </a:prstGeom>
          <a:noFill/>
        </p:spPr>
        <p:txBody>
          <a:bodyPr wrap="square" rtlCol="0">
            <a:spAutoFit/>
          </a:bodyPr>
          <a:lstStyle/>
          <a:p>
            <a:r>
              <a:rPr lang="nl-NL" sz="3200" dirty="0" smtClean="0">
                <a:solidFill>
                  <a:srgbClr val="186F9E"/>
                </a:solidFill>
                <a:effectLst>
                  <a:outerShdw blurRad="38100" dist="38100" dir="2700000" algn="tl">
                    <a:srgbClr val="000000">
                      <a:alpha val="43137"/>
                    </a:srgbClr>
                  </a:outerShdw>
                </a:effectLst>
              </a:rPr>
              <a:t>Talent</a:t>
            </a:r>
            <a:endParaRPr lang="nl-NL" sz="3200" dirty="0">
              <a:solidFill>
                <a:srgbClr val="186F9E"/>
              </a:solidFill>
              <a:effectLst>
                <a:outerShdw blurRad="38100" dist="38100" dir="2700000" algn="tl">
                  <a:srgbClr val="000000">
                    <a:alpha val="43137"/>
                  </a:srgbClr>
                </a:outerShdw>
              </a:effectLst>
            </a:endParaRPr>
          </a:p>
        </p:txBody>
      </p:sp>
      <p:sp>
        <p:nvSpPr>
          <p:cNvPr id="32" name="Tekstvak 31"/>
          <p:cNvSpPr txBox="1"/>
          <p:nvPr/>
        </p:nvSpPr>
        <p:spPr>
          <a:xfrm>
            <a:off x="131163" y="5010373"/>
            <a:ext cx="3432725" cy="584775"/>
          </a:xfrm>
          <a:prstGeom prst="rect">
            <a:avLst/>
          </a:prstGeom>
          <a:noFill/>
        </p:spPr>
        <p:txBody>
          <a:bodyPr wrap="square" rtlCol="0">
            <a:spAutoFit/>
          </a:bodyPr>
          <a:lstStyle/>
          <a:p>
            <a:r>
              <a:rPr lang="nl-NL" sz="3200" dirty="0" smtClean="0">
                <a:solidFill>
                  <a:srgbClr val="186F9E"/>
                </a:solidFill>
                <a:effectLst>
                  <a:outerShdw blurRad="38100" dist="38100" dir="2700000" algn="tl">
                    <a:srgbClr val="000000">
                      <a:alpha val="43137"/>
                    </a:srgbClr>
                  </a:outerShdw>
                </a:effectLst>
              </a:rPr>
              <a:t>21</a:t>
            </a:r>
            <a:r>
              <a:rPr lang="nl-NL" sz="3200" baseline="30000" dirty="0" smtClean="0">
                <a:solidFill>
                  <a:srgbClr val="186F9E"/>
                </a:solidFill>
                <a:effectLst>
                  <a:outerShdw blurRad="38100" dist="38100" dir="2700000" algn="tl">
                    <a:srgbClr val="000000">
                      <a:alpha val="43137"/>
                    </a:srgbClr>
                  </a:outerShdw>
                </a:effectLst>
              </a:rPr>
              <a:t>st</a:t>
            </a:r>
            <a:r>
              <a:rPr lang="nl-NL" sz="3200" dirty="0" smtClean="0">
                <a:solidFill>
                  <a:srgbClr val="186F9E"/>
                </a:solidFill>
                <a:effectLst>
                  <a:outerShdw blurRad="38100" dist="38100" dir="2700000" algn="tl">
                    <a:srgbClr val="000000">
                      <a:alpha val="43137"/>
                    </a:srgbClr>
                  </a:outerShdw>
                </a:effectLst>
              </a:rPr>
              <a:t> </a:t>
            </a:r>
            <a:r>
              <a:rPr lang="nl-NL" sz="3200" dirty="0" err="1" smtClean="0">
                <a:solidFill>
                  <a:srgbClr val="186F9E"/>
                </a:solidFill>
                <a:effectLst>
                  <a:outerShdw blurRad="38100" dist="38100" dir="2700000" algn="tl">
                    <a:srgbClr val="000000">
                      <a:alpha val="43137"/>
                    </a:srgbClr>
                  </a:outerShdw>
                </a:effectLst>
              </a:rPr>
              <a:t>century</a:t>
            </a:r>
            <a:r>
              <a:rPr lang="nl-NL" sz="3200" dirty="0" smtClean="0">
                <a:solidFill>
                  <a:srgbClr val="186F9E"/>
                </a:solidFill>
                <a:effectLst>
                  <a:outerShdw blurRad="38100" dist="38100" dir="2700000" algn="tl">
                    <a:srgbClr val="000000">
                      <a:alpha val="43137"/>
                    </a:srgbClr>
                  </a:outerShdw>
                </a:effectLst>
              </a:rPr>
              <a:t> skills</a:t>
            </a:r>
            <a:endParaRPr lang="nl-NL" sz="3200" dirty="0">
              <a:solidFill>
                <a:srgbClr val="186F9E"/>
              </a:solidFill>
              <a:effectLst>
                <a:outerShdw blurRad="38100" dist="38100" dir="2700000" algn="tl">
                  <a:srgbClr val="000000">
                    <a:alpha val="43137"/>
                  </a:srgbClr>
                </a:outerShdw>
              </a:effectLst>
            </a:endParaRPr>
          </a:p>
        </p:txBody>
      </p:sp>
      <p:sp>
        <p:nvSpPr>
          <p:cNvPr id="33" name="Tekstvak 32"/>
          <p:cNvSpPr txBox="1"/>
          <p:nvPr/>
        </p:nvSpPr>
        <p:spPr>
          <a:xfrm>
            <a:off x="4033007" y="1944286"/>
            <a:ext cx="2327881" cy="461665"/>
          </a:xfrm>
          <a:prstGeom prst="rect">
            <a:avLst/>
          </a:prstGeom>
          <a:noFill/>
        </p:spPr>
        <p:txBody>
          <a:bodyPr wrap="none" rtlCol="0">
            <a:spAutoFit/>
          </a:bodyPr>
          <a:lstStyle/>
          <a:p>
            <a:r>
              <a:rPr lang="nl-NL" dirty="0" err="1" smtClean="0">
                <a:solidFill>
                  <a:srgbClr val="00B050"/>
                </a:solidFill>
                <a:effectLst>
                  <a:outerShdw blurRad="38100" dist="38100" dir="2700000" algn="tl">
                    <a:srgbClr val="000000">
                      <a:alpha val="43137"/>
                    </a:srgbClr>
                  </a:outerShdw>
                </a:effectLst>
              </a:rPr>
              <a:t>Blended</a:t>
            </a:r>
            <a:r>
              <a:rPr lang="nl-NL" dirty="0" smtClean="0">
                <a:solidFill>
                  <a:srgbClr val="00B050"/>
                </a:solidFill>
                <a:effectLst>
                  <a:outerShdw blurRad="38100" dist="38100" dir="2700000" algn="tl">
                    <a:srgbClr val="000000">
                      <a:alpha val="43137"/>
                    </a:srgbClr>
                  </a:outerShdw>
                </a:effectLst>
              </a:rPr>
              <a:t> </a:t>
            </a:r>
            <a:r>
              <a:rPr lang="nl-NL" dirty="0" err="1" smtClean="0">
                <a:solidFill>
                  <a:srgbClr val="00B050"/>
                </a:solidFill>
                <a:effectLst>
                  <a:outerShdw blurRad="38100" dist="38100" dir="2700000" algn="tl">
                    <a:srgbClr val="000000">
                      <a:alpha val="43137"/>
                    </a:srgbClr>
                  </a:outerShdw>
                </a:effectLst>
              </a:rPr>
              <a:t>learing</a:t>
            </a:r>
            <a:endParaRPr lang="nl-NL"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34345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animEffect transition="in" filter="fade">
                                      <p:cBhvr>
                                        <p:cTn id="81" dur="500"/>
                                        <p:tgtEl>
                                          <p:spTgt spid="2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ppt_w</p:attrName>
                                        </p:attrNameLst>
                                      </p:cBhvr>
                                      <p:tavLst>
                                        <p:tav tm="0">
                                          <p:val>
                                            <p:fltVal val="0"/>
                                          </p:val>
                                        </p:tav>
                                        <p:tav tm="100000">
                                          <p:val>
                                            <p:strVal val="#ppt_w"/>
                                          </p:val>
                                        </p:tav>
                                      </p:tavLst>
                                    </p:anim>
                                    <p:anim calcmode="lin" valueType="num">
                                      <p:cBhvr>
                                        <p:cTn id="92" dur="500" fill="hold"/>
                                        <p:tgtEl>
                                          <p:spTgt spid="23"/>
                                        </p:tgtEl>
                                        <p:attrNameLst>
                                          <p:attrName>ppt_h</p:attrName>
                                        </p:attrNameLst>
                                      </p:cBhvr>
                                      <p:tavLst>
                                        <p:tav tm="0">
                                          <p:val>
                                            <p:fltVal val="0"/>
                                          </p:val>
                                        </p:tav>
                                        <p:tav tm="100000">
                                          <p:val>
                                            <p:strVal val="#ppt_h"/>
                                          </p:val>
                                        </p:tav>
                                      </p:tavLst>
                                    </p:anim>
                                    <p:animEffect transition="in" filter="fade">
                                      <p:cBhvr>
                                        <p:cTn id="93" dur="500"/>
                                        <p:tgtEl>
                                          <p:spTgt spid="23"/>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500" fill="hold"/>
                                        <p:tgtEl>
                                          <p:spTgt spid="25"/>
                                        </p:tgtEl>
                                        <p:attrNameLst>
                                          <p:attrName>ppt_w</p:attrName>
                                        </p:attrNameLst>
                                      </p:cBhvr>
                                      <p:tavLst>
                                        <p:tav tm="0">
                                          <p:val>
                                            <p:fltVal val="0"/>
                                          </p:val>
                                        </p:tav>
                                        <p:tav tm="100000">
                                          <p:val>
                                            <p:strVal val="#ppt_w"/>
                                          </p:val>
                                        </p:tav>
                                      </p:tavLst>
                                    </p:anim>
                                    <p:anim calcmode="lin" valueType="num">
                                      <p:cBhvr>
                                        <p:cTn id="104" dur="500" fill="hold"/>
                                        <p:tgtEl>
                                          <p:spTgt spid="25"/>
                                        </p:tgtEl>
                                        <p:attrNameLst>
                                          <p:attrName>ppt_h</p:attrName>
                                        </p:attrNameLst>
                                      </p:cBhvr>
                                      <p:tavLst>
                                        <p:tav tm="0">
                                          <p:val>
                                            <p:fltVal val="0"/>
                                          </p:val>
                                        </p:tav>
                                        <p:tav tm="100000">
                                          <p:val>
                                            <p:strVal val="#ppt_h"/>
                                          </p:val>
                                        </p:tav>
                                      </p:tavLst>
                                    </p:anim>
                                    <p:animEffect transition="in" filter="fade">
                                      <p:cBhvr>
                                        <p:cTn id="105" dur="500"/>
                                        <p:tgtEl>
                                          <p:spTgt spid="25"/>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p:cTn id="109" dur="500" fill="hold"/>
                                        <p:tgtEl>
                                          <p:spTgt spid="26"/>
                                        </p:tgtEl>
                                        <p:attrNameLst>
                                          <p:attrName>ppt_w</p:attrName>
                                        </p:attrNameLst>
                                      </p:cBhvr>
                                      <p:tavLst>
                                        <p:tav tm="0">
                                          <p:val>
                                            <p:fltVal val="0"/>
                                          </p:val>
                                        </p:tav>
                                        <p:tav tm="100000">
                                          <p:val>
                                            <p:strVal val="#ppt_w"/>
                                          </p:val>
                                        </p:tav>
                                      </p:tavLst>
                                    </p:anim>
                                    <p:anim calcmode="lin" valueType="num">
                                      <p:cBhvr>
                                        <p:cTn id="110" dur="500" fill="hold"/>
                                        <p:tgtEl>
                                          <p:spTgt spid="26"/>
                                        </p:tgtEl>
                                        <p:attrNameLst>
                                          <p:attrName>ppt_h</p:attrName>
                                        </p:attrNameLst>
                                      </p:cBhvr>
                                      <p:tavLst>
                                        <p:tav tm="0">
                                          <p:val>
                                            <p:fltVal val="0"/>
                                          </p:val>
                                        </p:tav>
                                        <p:tav tm="100000">
                                          <p:val>
                                            <p:strVal val="#ppt_h"/>
                                          </p:val>
                                        </p:tav>
                                      </p:tavLst>
                                    </p:anim>
                                    <p:animEffect transition="in" filter="fade">
                                      <p:cBhvr>
                                        <p:cTn id="111" dur="500"/>
                                        <p:tgtEl>
                                          <p:spTgt spid="26"/>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p:cTn id="115" dur="500" fill="hold"/>
                                        <p:tgtEl>
                                          <p:spTgt spid="27"/>
                                        </p:tgtEl>
                                        <p:attrNameLst>
                                          <p:attrName>ppt_w</p:attrName>
                                        </p:attrNameLst>
                                      </p:cBhvr>
                                      <p:tavLst>
                                        <p:tav tm="0">
                                          <p:val>
                                            <p:fltVal val="0"/>
                                          </p:val>
                                        </p:tav>
                                        <p:tav tm="100000">
                                          <p:val>
                                            <p:strVal val="#ppt_w"/>
                                          </p:val>
                                        </p:tav>
                                      </p:tavLst>
                                    </p:anim>
                                    <p:anim calcmode="lin" valueType="num">
                                      <p:cBhvr>
                                        <p:cTn id="116" dur="500" fill="hold"/>
                                        <p:tgtEl>
                                          <p:spTgt spid="27"/>
                                        </p:tgtEl>
                                        <p:attrNameLst>
                                          <p:attrName>ppt_h</p:attrName>
                                        </p:attrNameLst>
                                      </p:cBhvr>
                                      <p:tavLst>
                                        <p:tav tm="0">
                                          <p:val>
                                            <p:fltVal val="0"/>
                                          </p:val>
                                        </p:tav>
                                        <p:tav tm="100000">
                                          <p:val>
                                            <p:strVal val="#ppt_h"/>
                                          </p:val>
                                        </p:tav>
                                      </p:tavLst>
                                    </p:anim>
                                    <p:animEffect transition="in" filter="fade">
                                      <p:cBhvr>
                                        <p:cTn id="117" dur="500"/>
                                        <p:tgtEl>
                                          <p:spTgt spid="27"/>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 calcmode="lin" valueType="num">
                                      <p:cBhvr>
                                        <p:cTn id="121" dur="500" fill="hold"/>
                                        <p:tgtEl>
                                          <p:spTgt spid="28"/>
                                        </p:tgtEl>
                                        <p:attrNameLst>
                                          <p:attrName>ppt_w</p:attrName>
                                        </p:attrNameLst>
                                      </p:cBhvr>
                                      <p:tavLst>
                                        <p:tav tm="0">
                                          <p:val>
                                            <p:fltVal val="0"/>
                                          </p:val>
                                        </p:tav>
                                        <p:tav tm="100000">
                                          <p:val>
                                            <p:strVal val="#ppt_w"/>
                                          </p:val>
                                        </p:tav>
                                      </p:tavLst>
                                    </p:anim>
                                    <p:anim calcmode="lin" valueType="num">
                                      <p:cBhvr>
                                        <p:cTn id="122" dur="500" fill="hold"/>
                                        <p:tgtEl>
                                          <p:spTgt spid="28"/>
                                        </p:tgtEl>
                                        <p:attrNameLst>
                                          <p:attrName>ppt_h</p:attrName>
                                        </p:attrNameLst>
                                      </p:cBhvr>
                                      <p:tavLst>
                                        <p:tav tm="0">
                                          <p:val>
                                            <p:fltVal val="0"/>
                                          </p:val>
                                        </p:tav>
                                        <p:tav tm="100000">
                                          <p:val>
                                            <p:strVal val="#ppt_h"/>
                                          </p:val>
                                        </p:tav>
                                      </p:tavLst>
                                    </p:anim>
                                    <p:animEffect transition="in" filter="fade">
                                      <p:cBhvr>
                                        <p:cTn id="123" dur="500"/>
                                        <p:tgtEl>
                                          <p:spTgt spid="28"/>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29"/>
                                        </p:tgtEl>
                                        <p:attrNameLst>
                                          <p:attrName>style.visibility</p:attrName>
                                        </p:attrNameLst>
                                      </p:cBhvr>
                                      <p:to>
                                        <p:strVal val="visible"/>
                                      </p:to>
                                    </p:set>
                                    <p:anim calcmode="lin" valueType="num">
                                      <p:cBhvr>
                                        <p:cTn id="127" dur="500" fill="hold"/>
                                        <p:tgtEl>
                                          <p:spTgt spid="29"/>
                                        </p:tgtEl>
                                        <p:attrNameLst>
                                          <p:attrName>ppt_w</p:attrName>
                                        </p:attrNameLst>
                                      </p:cBhvr>
                                      <p:tavLst>
                                        <p:tav tm="0">
                                          <p:val>
                                            <p:fltVal val="0"/>
                                          </p:val>
                                        </p:tav>
                                        <p:tav tm="100000">
                                          <p:val>
                                            <p:strVal val="#ppt_w"/>
                                          </p:val>
                                        </p:tav>
                                      </p:tavLst>
                                    </p:anim>
                                    <p:anim calcmode="lin" valueType="num">
                                      <p:cBhvr>
                                        <p:cTn id="128" dur="500" fill="hold"/>
                                        <p:tgtEl>
                                          <p:spTgt spid="29"/>
                                        </p:tgtEl>
                                        <p:attrNameLst>
                                          <p:attrName>ppt_h</p:attrName>
                                        </p:attrNameLst>
                                      </p:cBhvr>
                                      <p:tavLst>
                                        <p:tav tm="0">
                                          <p:val>
                                            <p:fltVal val="0"/>
                                          </p:val>
                                        </p:tav>
                                        <p:tav tm="100000">
                                          <p:val>
                                            <p:strVal val="#ppt_h"/>
                                          </p:val>
                                        </p:tav>
                                      </p:tavLst>
                                    </p:anim>
                                    <p:animEffect transition="in" filter="fade">
                                      <p:cBhvr>
                                        <p:cTn id="129" dur="500"/>
                                        <p:tgtEl>
                                          <p:spTgt spid="29"/>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30"/>
                                        </p:tgtEl>
                                        <p:attrNameLst>
                                          <p:attrName>style.visibility</p:attrName>
                                        </p:attrNameLst>
                                      </p:cBhvr>
                                      <p:to>
                                        <p:strVal val="visible"/>
                                      </p:to>
                                    </p:set>
                                    <p:anim calcmode="lin" valueType="num">
                                      <p:cBhvr>
                                        <p:cTn id="133" dur="500" fill="hold"/>
                                        <p:tgtEl>
                                          <p:spTgt spid="30"/>
                                        </p:tgtEl>
                                        <p:attrNameLst>
                                          <p:attrName>ppt_w</p:attrName>
                                        </p:attrNameLst>
                                      </p:cBhvr>
                                      <p:tavLst>
                                        <p:tav tm="0">
                                          <p:val>
                                            <p:fltVal val="0"/>
                                          </p:val>
                                        </p:tav>
                                        <p:tav tm="100000">
                                          <p:val>
                                            <p:strVal val="#ppt_w"/>
                                          </p:val>
                                        </p:tav>
                                      </p:tavLst>
                                    </p:anim>
                                    <p:anim calcmode="lin" valueType="num">
                                      <p:cBhvr>
                                        <p:cTn id="134" dur="500" fill="hold"/>
                                        <p:tgtEl>
                                          <p:spTgt spid="30"/>
                                        </p:tgtEl>
                                        <p:attrNameLst>
                                          <p:attrName>ppt_h</p:attrName>
                                        </p:attrNameLst>
                                      </p:cBhvr>
                                      <p:tavLst>
                                        <p:tav tm="0">
                                          <p:val>
                                            <p:fltVal val="0"/>
                                          </p:val>
                                        </p:tav>
                                        <p:tav tm="100000">
                                          <p:val>
                                            <p:strVal val="#ppt_h"/>
                                          </p:val>
                                        </p:tav>
                                      </p:tavLst>
                                    </p:anim>
                                    <p:animEffect transition="in" filter="fade">
                                      <p:cBhvr>
                                        <p:cTn id="135" dur="500"/>
                                        <p:tgtEl>
                                          <p:spTgt spid="30"/>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31"/>
                                        </p:tgtEl>
                                        <p:attrNameLst>
                                          <p:attrName>style.visibility</p:attrName>
                                        </p:attrNameLst>
                                      </p:cBhvr>
                                      <p:to>
                                        <p:strVal val="visible"/>
                                      </p:to>
                                    </p:set>
                                    <p:anim calcmode="lin" valueType="num">
                                      <p:cBhvr>
                                        <p:cTn id="139" dur="500" fill="hold"/>
                                        <p:tgtEl>
                                          <p:spTgt spid="31"/>
                                        </p:tgtEl>
                                        <p:attrNameLst>
                                          <p:attrName>ppt_w</p:attrName>
                                        </p:attrNameLst>
                                      </p:cBhvr>
                                      <p:tavLst>
                                        <p:tav tm="0">
                                          <p:val>
                                            <p:fltVal val="0"/>
                                          </p:val>
                                        </p:tav>
                                        <p:tav tm="100000">
                                          <p:val>
                                            <p:strVal val="#ppt_w"/>
                                          </p:val>
                                        </p:tav>
                                      </p:tavLst>
                                    </p:anim>
                                    <p:anim calcmode="lin" valueType="num">
                                      <p:cBhvr>
                                        <p:cTn id="140" dur="500" fill="hold"/>
                                        <p:tgtEl>
                                          <p:spTgt spid="31"/>
                                        </p:tgtEl>
                                        <p:attrNameLst>
                                          <p:attrName>ppt_h</p:attrName>
                                        </p:attrNameLst>
                                      </p:cBhvr>
                                      <p:tavLst>
                                        <p:tav tm="0">
                                          <p:val>
                                            <p:fltVal val="0"/>
                                          </p:val>
                                        </p:tav>
                                        <p:tav tm="100000">
                                          <p:val>
                                            <p:strVal val="#ppt_h"/>
                                          </p:val>
                                        </p:tav>
                                      </p:tavLst>
                                    </p:anim>
                                    <p:animEffect transition="in" filter="fade">
                                      <p:cBhvr>
                                        <p:cTn id="141" dur="500"/>
                                        <p:tgtEl>
                                          <p:spTgt spid="31"/>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32"/>
                                        </p:tgtEl>
                                        <p:attrNameLst>
                                          <p:attrName>style.visibility</p:attrName>
                                        </p:attrNameLst>
                                      </p:cBhvr>
                                      <p:to>
                                        <p:strVal val="visible"/>
                                      </p:to>
                                    </p:set>
                                    <p:anim calcmode="lin" valueType="num">
                                      <p:cBhvr>
                                        <p:cTn id="145" dur="500" fill="hold"/>
                                        <p:tgtEl>
                                          <p:spTgt spid="32"/>
                                        </p:tgtEl>
                                        <p:attrNameLst>
                                          <p:attrName>ppt_w</p:attrName>
                                        </p:attrNameLst>
                                      </p:cBhvr>
                                      <p:tavLst>
                                        <p:tav tm="0">
                                          <p:val>
                                            <p:fltVal val="0"/>
                                          </p:val>
                                        </p:tav>
                                        <p:tav tm="100000">
                                          <p:val>
                                            <p:strVal val="#ppt_w"/>
                                          </p:val>
                                        </p:tav>
                                      </p:tavLst>
                                    </p:anim>
                                    <p:anim calcmode="lin" valueType="num">
                                      <p:cBhvr>
                                        <p:cTn id="146" dur="500" fill="hold"/>
                                        <p:tgtEl>
                                          <p:spTgt spid="32"/>
                                        </p:tgtEl>
                                        <p:attrNameLst>
                                          <p:attrName>ppt_h</p:attrName>
                                        </p:attrNameLst>
                                      </p:cBhvr>
                                      <p:tavLst>
                                        <p:tav tm="0">
                                          <p:val>
                                            <p:fltVal val="0"/>
                                          </p:val>
                                        </p:tav>
                                        <p:tav tm="100000">
                                          <p:val>
                                            <p:strVal val="#ppt_h"/>
                                          </p:val>
                                        </p:tav>
                                      </p:tavLst>
                                    </p:anim>
                                    <p:animEffect transition="in" filter="fade">
                                      <p:cBhvr>
                                        <p:cTn id="147" dur="500"/>
                                        <p:tgtEl>
                                          <p:spTgt spid="32"/>
                                        </p:tgtEl>
                                      </p:cBhvr>
                                    </p:animEffect>
                                  </p:childTnLst>
                                </p:cTn>
                              </p:par>
                            </p:childTnLst>
                          </p:cTn>
                        </p:par>
                        <p:par>
                          <p:cTn id="148" fill="hold">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33"/>
                                        </p:tgtEl>
                                        <p:attrNameLst>
                                          <p:attrName>style.visibility</p:attrName>
                                        </p:attrNameLst>
                                      </p:cBhvr>
                                      <p:to>
                                        <p:strVal val="visible"/>
                                      </p:to>
                                    </p:set>
                                    <p:anim calcmode="lin" valueType="num">
                                      <p:cBhvr>
                                        <p:cTn id="151" dur="500" fill="hold"/>
                                        <p:tgtEl>
                                          <p:spTgt spid="33"/>
                                        </p:tgtEl>
                                        <p:attrNameLst>
                                          <p:attrName>ppt_w</p:attrName>
                                        </p:attrNameLst>
                                      </p:cBhvr>
                                      <p:tavLst>
                                        <p:tav tm="0">
                                          <p:val>
                                            <p:fltVal val="0"/>
                                          </p:val>
                                        </p:tav>
                                        <p:tav tm="100000">
                                          <p:val>
                                            <p:strVal val="#ppt_w"/>
                                          </p:val>
                                        </p:tav>
                                      </p:tavLst>
                                    </p:anim>
                                    <p:anim calcmode="lin" valueType="num">
                                      <p:cBhvr>
                                        <p:cTn id="152" dur="500" fill="hold"/>
                                        <p:tgtEl>
                                          <p:spTgt spid="33"/>
                                        </p:tgtEl>
                                        <p:attrNameLst>
                                          <p:attrName>ppt_h</p:attrName>
                                        </p:attrNameLst>
                                      </p:cBhvr>
                                      <p:tavLst>
                                        <p:tav tm="0">
                                          <p:val>
                                            <p:fltVal val="0"/>
                                          </p:val>
                                        </p:tav>
                                        <p:tav tm="100000">
                                          <p:val>
                                            <p:strVal val="#ppt_h"/>
                                          </p:val>
                                        </p:tav>
                                      </p:tavLst>
                                    </p:anim>
                                    <p:animEffect transition="in" filter="fade">
                                      <p:cBhvr>
                                        <p:cTn id="1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7</a:t>
            </a:fld>
            <a:endParaRPr lang="en-US"/>
          </a:p>
        </p:txBody>
      </p:sp>
      <p:sp>
        <p:nvSpPr>
          <p:cNvPr id="5" name="Titel 4"/>
          <p:cNvSpPr>
            <a:spLocks noGrp="1"/>
          </p:cNvSpPr>
          <p:nvPr>
            <p:ph type="title"/>
          </p:nvPr>
        </p:nvSpPr>
        <p:spPr/>
        <p:txBody>
          <a:bodyPr/>
          <a:lstStyle/>
          <a:p>
            <a:r>
              <a:rPr lang="nl-NL" dirty="0" smtClean="0"/>
              <a:t>TPACK</a:t>
            </a:r>
            <a:endParaRPr lang="nl-NL" dirty="0"/>
          </a:p>
        </p:txBody>
      </p:sp>
      <p:sp>
        <p:nvSpPr>
          <p:cNvPr id="6" name="Tijdelijke aanduiding voor inhoud 5"/>
          <p:cNvSpPr>
            <a:spLocks noGrp="1"/>
          </p:cNvSpPr>
          <p:nvPr>
            <p:ph sz="quarter" idx="13"/>
          </p:nvPr>
        </p:nvSpPr>
        <p:spPr>
          <a:xfrm>
            <a:off x="5508104" y="5373216"/>
            <a:ext cx="3312368" cy="648072"/>
          </a:xfrm>
        </p:spPr>
        <p:txBody>
          <a:bodyPr/>
          <a:lstStyle/>
          <a:p>
            <a:pPr marL="45720" indent="0">
              <a:buNone/>
            </a:pPr>
            <a:r>
              <a:rPr lang="nl-NL" dirty="0" smtClean="0">
                <a:hlinkClick r:id="rId2"/>
              </a:rPr>
              <a:t>www.tpack.nl</a:t>
            </a:r>
            <a:r>
              <a:rPr lang="nl-NL" dirty="0" smtClean="0"/>
              <a:t> </a:t>
            </a:r>
            <a:endParaRPr lang="nl-NL" dirty="0"/>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979855"/>
            <a:ext cx="5328592" cy="5377478"/>
          </a:xfrm>
          <a:prstGeom prst="rect">
            <a:avLst/>
          </a:prstGeom>
        </p:spPr>
      </p:pic>
    </p:spTree>
    <p:extLst>
      <p:ext uri="{BB962C8B-B14F-4D97-AF65-F5344CB8AC3E}">
        <p14:creationId xmlns:p14="http://schemas.microsoft.com/office/powerpoint/2010/main" val="375824846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4294967295"/>
          </p:nvPr>
        </p:nvSpPr>
        <p:spPr>
          <a:xfrm>
            <a:off x="1259632" y="1052736"/>
            <a:ext cx="3521968" cy="5364832"/>
          </a:xfrm>
          <a:prstGeom prst="rect">
            <a:avLst/>
          </a:prstGeom>
        </p:spPr>
        <p:txBody>
          <a:bodyPr>
            <a:normAutofit lnSpcReduction="10000"/>
          </a:bodyPr>
          <a:lstStyle/>
          <a:p>
            <a:r>
              <a:rPr lang="nl-NL" sz="1800" dirty="0" smtClean="0">
                <a:latin typeface="Arial" pitchFamily="34" charset="0"/>
                <a:cs typeface="Arial" pitchFamily="34" charset="0"/>
              </a:rPr>
              <a:t>In teams de voortgang van het biologieprojectje bijhouden</a:t>
            </a:r>
          </a:p>
          <a:p>
            <a:r>
              <a:rPr lang="nl-NL" sz="1800" dirty="0" smtClean="0">
                <a:latin typeface="Arial" pitchFamily="34" charset="0"/>
                <a:cs typeface="Arial" pitchFamily="34" charset="0"/>
              </a:rPr>
              <a:t>Wat je geleerd hebt samenvatten</a:t>
            </a:r>
          </a:p>
          <a:p>
            <a:r>
              <a:rPr lang="nl-NL" sz="1800" dirty="0" smtClean="0">
                <a:latin typeface="Arial" pitchFamily="34" charset="0"/>
                <a:cs typeface="Arial" pitchFamily="34" charset="0"/>
              </a:rPr>
              <a:t>Aansluiten bij wat er vandaag speelt</a:t>
            </a:r>
          </a:p>
          <a:p>
            <a:r>
              <a:rPr lang="nl-NL" sz="1800" dirty="0" smtClean="0">
                <a:latin typeface="Arial" pitchFamily="34" charset="0"/>
                <a:cs typeface="Arial" pitchFamily="34" charset="0"/>
              </a:rPr>
              <a:t>Groepsgesprek houden over pesten</a:t>
            </a:r>
          </a:p>
          <a:p>
            <a:r>
              <a:rPr lang="nl-NL" sz="1800" dirty="0" smtClean="0">
                <a:latin typeface="Arial" pitchFamily="34" charset="0"/>
                <a:cs typeface="Arial" pitchFamily="34" charset="0"/>
              </a:rPr>
              <a:t>De les door leerlingen laten voorbereiden</a:t>
            </a:r>
          </a:p>
          <a:p>
            <a:r>
              <a:rPr lang="nl-NL" sz="1800" dirty="0" smtClean="0">
                <a:latin typeface="Arial" pitchFamily="34" charset="0"/>
                <a:cs typeface="Arial" pitchFamily="34" charset="0"/>
              </a:rPr>
              <a:t>De mening van de klas bepalen</a:t>
            </a:r>
          </a:p>
          <a:p>
            <a:r>
              <a:rPr lang="nl-NL" sz="1800" dirty="0" smtClean="0">
                <a:latin typeface="Arial" pitchFamily="34" charset="0"/>
                <a:cs typeface="Arial" pitchFamily="34" charset="0"/>
              </a:rPr>
              <a:t>Luister- en vertaaloefeningen doen</a:t>
            </a:r>
          </a:p>
          <a:p>
            <a:r>
              <a:rPr lang="nl-NL" sz="1800" dirty="0" smtClean="0">
                <a:latin typeface="Arial" pitchFamily="34" charset="0"/>
                <a:cs typeface="Arial" pitchFamily="34" charset="0"/>
              </a:rPr>
              <a:t>Een schoolkrant maken voor heel de school</a:t>
            </a:r>
            <a:br>
              <a:rPr lang="nl-NL" sz="1800" dirty="0" smtClean="0">
                <a:latin typeface="Arial" pitchFamily="34" charset="0"/>
                <a:cs typeface="Arial" pitchFamily="34" charset="0"/>
              </a:rPr>
            </a:br>
            <a:endParaRPr lang="nl-NL" sz="1800" dirty="0" smtClean="0">
              <a:latin typeface="Arial" pitchFamily="34" charset="0"/>
              <a:cs typeface="Arial" pitchFamily="34" charset="0"/>
            </a:endParaRPr>
          </a:p>
          <a:p>
            <a:r>
              <a:rPr lang="nl-NL" sz="1800" dirty="0" smtClean="0">
                <a:latin typeface="Arial" pitchFamily="34" charset="0"/>
                <a:cs typeface="Arial" pitchFamily="34" charset="0"/>
              </a:rPr>
              <a:t>Hoe leefde Napoleon?</a:t>
            </a:r>
          </a:p>
          <a:p>
            <a:endParaRPr lang="nl-NL" sz="1800" dirty="0">
              <a:latin typeface="Arial" pitchFamily="34" charset="0"/>
              <a:cs typeface="Arial" pitchFamily="34" charset="0"/>
            </a:endParaRPr>
          </a:p>
        </p:txBody>
      </p:sp>
      <p:sp>
        <p:nvSpPr>
          <p:cNvPr id="5" name="Tijdelijke aanduiding voor inhoud 4"/>
          <p:cNvSpPr>
            <a:spLocks noGrp="1"/>
          </p:cNvSpPr>
          <p:nvPr>
            <p:ph sz="half" idx="4294967295"/>
          </p:nvPr>
        </p:nvSpPr>
        <p:spPr>
          <a:xfrm>
            <a:off x="4709593" y="1052736"/>
            <a:ext cx="3200324" cy="5364832"/>
          </a:xfrm>
          <a:prstGeom prst="rect">
            <a:avLst/>
          </a:prstGeom>
        </p:spPr>
        <p:txBody>
          <a:bodyPr>
            <a:normAutofit fontScale="92500"/>
          </a:bodyPr>
          <a:lstStyle/>
          <a:p>
            <a:pPr>
              <a:buFont typeface="Wingdings" pitchFamily="2" charset="2"/>
              <a:buChar char="Ø"/>
            </a:pPr>
            <a:r>
              <a:rPr lang="nl-NL" sz="1800" dirty="0">
                <a:latin typeface="Arial" pitchFamily="34" charset="0"/>
                <a:cs typeface="Arial" pitchFamily="34" charset="0"/>
              </a:rPr>
              <a:t>d</a:t>
            </a:r>
            <a:r>
              <a:rPr lang="nl-NL" sz="1800" dirty="0" smtClean="0">
                <a:latin typeface="Arial" pitchFamily="34" charset="0"/>
                <a:cs typeface="Arial" pitchFamily="34" charset="0"/>
              </a:rPr>
              <a:t>oor samen een blog te maken</a:t>
            </a:r>
          </a:p>
          <a:p>
            <a:pPr>
              <a:buFont typeface="Wingdings" pitchFamily="2" charset="2"/>
              <a:buChar char="Ø"/>
            </a:pPr>
            <a:r>
              <a:rPr lang="nl-NL" sz="1800" dirty="0">
                <a:latin typeface="Arial" pitchFamily="34" charset="0"/>
                <a:cs typeface="Arial" pitchFamily="34" charset="0"/>
              </a:rPr>
              <a:t>m</a:t>
            </a:r>
            <a:r>
              <a:rPr lang="nl-NL" sz="1800" dirty="0" smtClean="0">
                <a:latin typeface="Arial" pitchFamily="34" charset="0"/>
                <a:cs typeface="Arial" pitchFamily="34" charset="0"/>
              </a:rPr>
              <a:t>et behulp van een </a:t>
            </a:r>
            <a:r>
              <a:rPr lang="nl-NL" sz="1800" dirty="0" err="1" smtClean="0">
                <a:latin typeface="Arial" pitchFamily="34" charset="0"/>
                <a:cs typeface="Arial" pitchFamily="34" charset="0"/>
              </a:rPr>
              <a:t>mindmap</a:t>
            </a:r>
            <a:endParaRPr lang="nl-NL" sz="1800" dirty="0" smtClean="0">
              <a:latin typeface="Arial" pitchFamily="34" charset="0"/>
              <a:cs typeface="Arial" pitchFamily="34" charset="0"/>
            </a:endParaRPr>
          </a:p>
          <a:p>
            <a:pPr>
              <a:buFont typeface="Wingdings" pitchFamily="2" charset="2"/>
              <a:buChar char="Ø"/>
            </a:pPr>
            <a:r>
              <a:rPr lang="nl-NL" sz="1800" dirty="0">
                <a:latin typeface="Arial" pitchFamily="34" charset="0"/>
                <a:cs typeface="Arial" pitchFamily="34" charset="0"/>
              </a:rPr>
              <a:t>d</a:t>
            </a:r>
            <a:r>
              <a:rPr lang="nl-NL" sz="1800" dirty="0" smtClean="0">
                <a:latin typeface="Arial" pitchFamily="34" charset="0"/>
                <a:cs typeface="Arial" pitchFamily="34" charset="0"/>
              </a:rPr>
              <a:t>oor het nieuws op het </a:t>
            </a:r>
            <a:r>
              <a:rPr lang="nl-NL" sz="1800" dirty="0" err="1" smtClean="0">
                <a:latin typeface="Arial" pitchFamily="34" charset="0"/>
                <a:cs typeface="Arial" pitchFamily="34" charset="0"/>
              </a:rPr>
              <a:t>digibord</a:t>
            </a:r>
            <a:r>
              <a:rPr lang="nl-NL" sz="1800" dirty="0" smtClean="0">
                <a:latin typeface="Arial" pitchFamily="34" charset="0"/>
                <a:cs typeface="Arial" pitchFamily="34" charset="0"/>
              </a:rPr>
              <a:t> te bekijken</a:t>
            </a:r>
          </a:p>
          <a:p>
            <a:pPr>
              <a:buFont typeface="Wingdings" pitchFamily="2" charset="2"/>
              <a:buChar char="Ø"/>
            </a:pPr>
            <a:r>
              <a:rPr lang="nl-NL" sz="1800" dirty="0" smtClean="0">
                <a:latin typeface="Arial" pitchFamily="34" charset="0"/>
                <a:cs typeface="Arial" pitchFamily="34" charset="0"/>
              </a:rPr>
              <a:t>met behulp van een interactieve film</a:t>
            </a:r>
          </a:p>
          <a:p>
            <a:pPr>
              <a:buFont typeface="Wingdings" pitchFamily="2" charset="2"/>
              <a:buChar char="Ø"/>
            </a:pPr>
            <a:r>
              <a:rPr lang="nl-NL" sz="1800" dirty="0">
                <a:latin typeface="Arial" pitchFamily="34" charset="0"/>
                <a:cs typeface="Arial" pitchFamily="34" charset="0"/>
              </a:rPr>
              <a:t>d</a:t>
            </a:r>
            <a:r>
              <a:rPr lang="nl-NL" sz="1800" dirty="0" smtClean="0">
                <a:latin typeface="Arial" pitchFamily="34" charset="0"/>
                <a:cs typeface="Arial" pitchFamily="34" charset="0"/>
              </a:rPr>
              <a:t>oor de instructie vooraf op te nemen</a:t>
            </a:r>
            <a:r>
              <a:rPr lang="nl-NL" sz="1400" dirty="0" smtClean="0">
                <a:latin typeface="Arial" pitchFamily="34" charset="0"/>
                <a:cs typeface="Arial" pitchFamily="34" charset="0"/>
              </a:rPr>
              <a:t> (</a:t>
            </a:r>
            <a:r>
              <a:rPr lang="nl-NL" sz="1400" dirty="0" err="1" smtClean="0">
                <a:latin typeface="Arial" pitchFamily="34" charset="0"/>
                <a:cs typeface="Arial" pitchFamily="34" charset="0"/>
              </a:rPr>
              <a:t>Flipping</a:t>
            </a:r>
            <a:r>
              <a:rPr lang="nl-NL" sz="1400" dirty="0" smtClean="0">
                <a:latin typeface="Arial" pitchFamily="34" charset="0"/>
                <a:cs typeface="Arial" pitchFamily="34" charset="0"/>
              </a:rPr>
              <a:t> the Classroom)</a:t>
            </a:r>
            <a:endParaRPr lang="nl-NL" sz="1800" dirty="0" smtClean="0">
              <a:latin typeface="Arial" pitchFamily="34" charset="0"/>
              <a:cs typeface="Arial" pitchFamily="34" charset="0"/>
            </a:endParaRPr>
          </a:p>
          <a:p>
            <a:pPr>
              <a:buFont typeface="Wingdings" pitchFamily="2" charset="2"/>
              <a:buChar char="Ø"/>
            </a:pPr>
            <a:r>
              <a:rPr lang="nl-NL" sz="1800" dirty="0">
                <a:latin typeface="Arial" pitchFamily="34" charset="0"/>
                <a:cs typeface="Arial" pitchFamily="34" charset="0"/>
              </a:rPr>
              <a:t>m</a:t>
            </a:r>
            <a:r>
              <a:rPr lang="nl-NL" sz="1800" dirty="0" smtClean="0">
                <a:latin typeface="Arial" pitchFamily="34" charset="0"/>
                <a:cs typeface="Arial" pitchFamily="34" charset="0"/>
              </a:rPr>
              <a:t>et behulp van </a:t>
            </a:r>
            <a:r>
              <a:rPr lang="nl-NL" sz="1800" dirty="0" err="1" smtClean="0">
                <a:latin typeface="Arial" pitchFamily="34" charset="0"/>
                <a:cs typeface="Arial" pitchFamily="34" charset="0"/>
              </a:rPr>
              <a:t>Mentimeter</a:t>
            </a:r>
            <a:endParaRPr lang="nl-NL" sz="1800" dirty="0" smtClean="0">
              <a:latin typeface="Arial" pitchFamily="34" charset="0"/>
              <a:cs typeface="Arial" pitchFamily="34" charset="0"/>
            </a:endParaRPr>
          </a:p>
          <a:p>
            <a:pPr>
              <a:buFont typeface="Wingdings" pitchFamily="2" charset="2"/>
              <a:buChar char="Ø"/>
            </a:pPr>
            <a:r>
              <a:rPr lang="nl-NL" sz="1800" dirty="0">
                <a:latin typeface="Arial" pitchFamily="34" charset="0"/>
                <a:cs typeface="Arial" pitchFamily="34" charset="0"/>
              </a:rPr>
              <a:t>d</a:t>
            </a:r>
            <a:r>
              <a:rPr lang="nl-NL" sz="1800" dirty="0" smtClean="0">
                <a:latin typeface="Arial" pitchFamily="34" charset="0"/>
                <a:cs typeface="Arial" pitchFamily="34" charset="0"/>
              </a:rPr>
              <a:t>oor een documentaire van ondertitels te voorzien</a:t>
            </a:r>
          </a:p>
          <a:p>
            <a:pPr>
              <a:buFont typeface="Wingdings" pitchFamily="2" charset="2"/>
              <a:buChar char="Ø"/>
            </a:pPr>
            <a:r>
              <a:rPr lang="nl-NL" sz="1800" dirty="0" smtClean="0">
                <a:latin typeface="Arial" pitchFamily="34" charset="0"/>
                <a:cs typeface="Arial" pitchFamily="34" charset="0"/>
              </a:rPr>
              <a:t>vervangen door </a:t>
            </a:r>
            <a:r>
              <a:rPr lang="nl-NL" sz="1800" dirty="0" err="1" smtClean="0">
                <a:latin typeface="Arial" pitchFamily="34" charset="0"/>
                <a:cs typeface="Arial" pitchFamily="34" charset="0"/>
              </a:rPr>
              <a:t>video-reportages</a:t>
            </a:r>
            <a:r>
              <a:rPr lang="nl-NL" sz="1800" dirty="0" smtClean="0">
                <a:latin typeface="Arial" pitchFamily="34" charset="0"/>
                <a:cs typeface="Arial" pitchFamily="34" charset="0"/>
              </a:rPr>
              <a:t> of een </a:t>
            </a:r>
            <a:r>
              <a:rPr lang="nl-NL" sz="1800" dirty="0" err="1" smtClean="0">
                <a:latin typeface="Arial" pitchFamily="34" charset="0"/>
                <a:cs typeface="Arial" pitchFamily="34" charset="0"/>
              </a:rPr>
              <a:t>on-line</a:t>
            </a:r>
            <a:r>
              <a:rPr lang="nl-NL" sz="1800" dirty="0" smtClean="0">
                <a:latin typeface="Arial" pitchFamily="34" charset="0"/>
                <a:cs typeface="Arial" pitchFamily="34" charset="0"/>
              </a:rPr>
              <a:t> radiostation</a:t>
            </a:r>
          </a:p>
          <a:p>
            <a:pPr>
              <a:buFont typeface="Wingdings" pitchFamily="2" charset="2"/>
              <a:buChar char="Ø"/>
            </a:pPr>
            <a:r>
              <a:rPr lang="nl-NL" sz="1800" dirty="0" smtClean="0">
                <a:latin typeface="Arial" pitchFamily="34" charset="0"/>
                <a:cs typeface="Arial" pitchFamily="34" charset="0"/>
              </a:rPr>
              <a:t>Vragen via </a:t>
            </a:r>
            <a:r>
              <a:rPr lang="nl-NL" sz="1800" dirty="0" err="1" smtClean="0">
                <a:latin typeface="Arial" pitchFamily="34" charset="0"/>
                <a:cs typeface="Arial" pitchFamily="34" charset="0"/>
              </a:rPr>
              <a:t>Twitter</a:t>
            </a:r>
            <a:r>
              <a:rPr lang="nl-NL" sz="1800" dirty="0" smtClean="0">
                <a:latin typeface="Arial" pitchFamily="34" charset="0"/>
                <a:cs typeface="Arial" pitchFamily="34" charset="0"/>
              </a:rPr>
              <a:t>!</a:t>
            </a:r>
          </a:p>
        </p:txBody>
      </p:sp>
      <p:sp>
        <p:nvSpPr>
          <p:cNvPr id="21" name="Titel 4"/>
          <p:cNvSpPr>
            <a:spLocks noGrp="1"/>
          </p:cNvSpPr>
          <p:nvPr>
            <p:ph type="title"/>
          </p:nvPr>
        </p:nvSpPr>
        <p:spPr>
          <a:xfrm>
            <a:off x="892002" y="53752"/>
            <a:ext cx="8216502" cy="1143000"/>
          </a:xfrm>
        </p:spPr>
        <p:txBody>
          <a:bodyPr/>
          <a:lstStyle/>
          <a:p>
            <a:r>
              <a:rPr lang="nl-NL" dirty="0" smtClean="0">
                <a:solidFill>
                  <a:srgbClr val="FF0000"/>
                </a:solidFill>
              </a:rPr>
              <a:t>e</a:t>
            </a:r>
            <a:r>
              <a:rPr lang="nl-NL" dirty="0" smtClean="0"/>
              <a:t>Didactiek</a:t>
            </a:r>
            <a:endParaRPr lang="nl-NL" dirty="0"/>
          </a:p>
        </p:txBody>
      </p:sp>
      <p:pic>
        <p:nvPicPr>
          <p:cNvPr id="22" name="Afbeelding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6652" y="1844824"/>
            <a:ext cx="4329644" cy="4369366"/>
          </a:xfrm>
          <a:prstGeom prst="rect">
            <a:avLst/>
          </a:prstGeom>
        </p:spPr>
      </p:pic>
      <p:grpSp>
        <p:nvGrpSpPr>
          <p:cNvPr id="4" name="Groep 3"/>
          <p:cNvGrpSpPr/>
          <p:nvPr/>
        </p:nvGrpSpPr>
        <p:grpSpPr>
          <a:xfrm>
            <a:off x="1494587" y="1022178"/>
            <a:ext cx="6432314" cy="646731"/>
            <a:chOff x="1494587" y="1022178"/>
            <a:chExt cx="6432314" cy="646731"/>
          </a:xfrm>
        </p:grpSpPr>
        <p:sp>
          <p:nvSpPr>
            <p:cNvPr id="2" name="Tekstvak 1"/>
            <p:cNvSpPr txBox="1"/>
            <p:nvPr/>
          </p:nvSpPr>
          <p:spPr>
            <a:xfrm>
              <a:off x="1494587" y="1022178"/>
              <a:ext cx="3293437" cy="646331"/>
            </a:xfrm>
            <a:prstGeom prst="rect">
              <a:avLst/>
            </a:prstGeom>
            <a:solidFill>
              <a:schemeClr val="bg1"/>
            </a:solidFill>
          </p:spPr>
          <p:txBody>
            <a:bodyPr wrap="square" rtlCol="0">
              <a:spAutoFit/>
            </a:bodyPr>
            <a:lstStyle/>
            <a:p>
              <a:r>
                <a:rPr lang="nl-NL" sz="1800" dirty="0">
                  <a:latin typeface="Arial" pitchFamily="34" charset="0"/>
                  <a:cs typeface="Arial" pitchFamily="34" charset="0"/>
                </a:rPr>
                <a:t>In teams de voortgang van het </a:t>
              </a:r>
              <a:r>
                <a:rPr lang="nl-NL" sz="1800" dirty="0" smtClean="0">
                  <a:latin typeface="Arial" pitchFamily="34" charset="0"/>
                  <a:cs typeface="Arial" pitchFamily="34" charset="0"/>
                </a:rPr>
                <a:t>biologieprojectje bijhouden</a:t>
              </a:r>
              <a:endParaRPr lang="nl-NL" sz="1800" dirty="0">
                <a:latin typeface="Arial" pitchFamily="34" charset="0"/>
                <a:cs typeface="Arial" pitchFamily="34" charset="0"/>
              </a:endParaRPr>
            </a:p>
          </p:txBody>
        </p:sp>
        <p:sp>
          <p:nvSpPr>
            <p:cNvPr id="23" name="Tekstvak 22"/>
            <p:cNvSpPr txBox="1"/>
            <p:nvPr/>
          </p:nvSpPr>
          <p:spPr>
            <a:xfrm>
              <a:off x="4983395" y="1053356"/>
              <a:ext cx="2943506" cy="615553"/>
            </a:xfrm>
            <a:prstGeom prst="rect">
              <a:avLst/>
            </a:prstGeom>
            <a:solidFill>
              <a:schemeClr val="bg1"/>
            </a:solidFill>
          </p:spPr>
          <p:txBody>
            <a:bodyPr wrap="square" rtlCol="0">
              <a:spAutoFit/>
            </a:bodyPr>
            <a:lstStyle/>
            <a:p>
              <a:r>
                <a:rPr lang="nl-NL" sz="1700" dirty="0">
                  <a:latin typeface="Arial" pitchFamily="34" charset="0"/>
                  <a:cs typeface="Arial" pitchFamily="34" charset="0"/>
                </a:rPr>
                <a:t>door samen een blog te maken</a:t>
              </a:r>
            </a:p>
          </p:txBody>
        </p:sp>
      </p:grpSp>
      <p:sp>
        <p:nvSpPr>
          <p:cNvPr id="30" name="Vrije vorm 29"/>
          <p:cNvSpPr/>
          <p:nvPr/>
        </p:nvSpPr>
        <p:spPr>
          <a:xfrm>
            <a:off x="1903228" y="1605516"/>
            <a:ext cx="3988372" cy="4387014"/>
          </a:xfrm>
          <a:custGeom>
            <a:avLst/>
            <a:gdLst>
              <a:gd name="connsiteX0" fmla="*/ 148856 w 3988372"/>
              <a:gd name="connsiteY0" fmla="*/ 0 h 4387014"/>
              <a:gd name="connsiteX1" fmla="*/ 116958 w 3988372"/>
              <a:gd name="connsiteY1" fmla="*/ 116958 h 4387014"/>
              <a:gd name="connsiteX2" fmla="*/ 95693 w 3988372"/>
              <a:gd name="connsiteY2" fmla="*/ 180754 h 4387014"/>
              <a:gd name="connsiteX3" fmla="*/ 74428 w 3988372"/>
              <a:gd name="connsiteY3" fmla="*/ 287079 h 4387014"/>
              <a:gd name="connsiteX4" fmla="*/ 63795 w 3988372"/>
              <a:gd name="connsiteY4" fmla="*/ 340242 h 4387014"/>
              <a:gd name="connsiteX5" fmla="*/ 53163 w 3988372"/>
              <a:gd name="connsiteY5" fmla="*/ 425303 h 4387014"/>
              <a:gd name="connsiteX6" fmla="*/ 31898 w 3988372"/>
              <a:gd name="connsiteY6" fmla="*/ 574158 h 4387014"/>
              <a:gd name="connsiteX7" fmla="*/ 10632 w 3988372"/>
              <a:gd name="connsiteY7" fmla="*/ 733647 h 4387014"/>
              <a:gd name="connsiteX8" fmla="*/ 0 w 3988372"/>
              <a:gd name="connsiteY8" fmla="*/ 776177 h 4387014"/>
              <a:gd name="connsiteX9" fmla="*/ 10632 w 3988372"/>
              <a:gd name="connsiteY9" fmla="*/ 1626782 h 4387014"/>
              <a:gd name="connsiteX10" fmla="*/ 31898 w 3988372"/>
              <a:gd name="connsiteY10" fmla="*/ 1796903 h 4387014"/>
              <a:gd name="connsiteX11" fmla="*/ 53163 w 3988372"/>
              <a:gd name="connsiteY11" fmla="*/ 1956391 h 4387014"/>
              <a:gd name="connsiteX12" fmla="*/ 63795 w 3988372"/>
              <a:gd name="connsiteY12" fmla="*/ 2041451 h 4387014"/>
              <a:gd name="connsiteX13" fmla="*/ 85060 w 3988372"/>
              <a:gd name="connsiteY13" fmla="*/ 2094614 h 4387014"/>
              <a:gd name="connsiteX14" fmla="*/ 106325 w 3988372"/>
              <a:gd name="connsiteY14" fmla="*/ 2286000 h 4387014"/>
              <a:gd name="connsiteX15" fmla="*/ 127591 w 3988372"/>
              <a:gd name="connsiteY15" fmla="*/ 2381693 h 4387014"/>
              <a:gd name="connsiteX16" fmla="*/ 148856 w 3988372"/>
              <a:gd name="connsiteY16" fmla="*/ 2498651 h 4387014"/>
              <a:gd name="connsiteX17" fmla="*/ 170121 w 3988372"/>
              <a:gd name="connsiteY17" fmla="*/ 2573079 h 4387014"/>
              <a:gd name="connsiteX18" fmla="*/ 191386 w 3988372"/>
              <a:gd name="connsiteY18" fmla="*/ 2690037 h 4387014"/>
              <a:gd name="connsiteX19" fmla="*/ 212651 w 3988372"/>
              <a:gd name="connsiteY19" fmla="*/ 2753833 h 4387014"/>
              <a:gd name="connsiteX20" fmla="*/ 233916 w 3988372"/>
              <a:gd name="connsiteY20" fmla="*/ 2785731 h 4387014"/>
              <a:gd name="connsiteX21" fmla="*/ 255181 w 3988372"/>
              <a:gd name="connsiteY21" fmla="*/ 2849526 h 4387014"/>
              <a:gd name="connsiteX22" fmla="*/ 276446 w 3988372"/>
              <a:gd name="connsiteY22" fmla="*/ 2913321 h 4387014"/>
              <a:gd name="connsiteX23" fmla="*/ 287079 w 3988372"/>
              <a:gd name="connsiteY23" fmla="*/ 2955851 h 4387014"/>
              <a:gd name="connsiteX24" fmla="*/ 308344 w 3988372"/>
              <a:gd name="connsiteY24" fmla="*/ 2998382 h 4387014"/>
              <a:gd name="connsiteX25" fmla="*/ 318977 w 3988372"/>
              <a:gd name="connsiteY25" fmla="*/ 3030279 h 4387014"/>
              <a:gd name="connsiteX26" fmla="*/ 340242 w 3988372"/>
              <a:gd name="connsiteY26" fmla="*/ 3072810 h 4387014"/>
              <a:gd name="connsiteX27" fmla="*/ 361507 w 3988372"/>
              <a:gd name="connsiteY27" fmla="*/ 3136605 h 4387014"/>
              <a:gd name="connsiteX28" fmla="*/ 382772 w 3988372"/>
              <a:gd name="connsiteY28" fmla="*/ 3168503 h 4387014"/>
              <a:gd name="connsiteX29" fmla="*/ 404037 w 3988372"/>
              <a:gd name="connsiteY29" fmla="*/ 3232298 h 4387014"/>
              <a:gd name="connsiteX30" fmla="*/ 446567 w 3988372"/>
              <a:gd name="connsiteY30" fmla="*/ 3296093 h 4387014"/>
              <a:gd name="connsiteX31" fmla="*/ 478465 w 3988372"/>
              <a:gd name="connsiteY31" fmla="*/ 3370521 h 4387014"/>
              <a:gd name="connsiteX32" fmla="*/ 499730 w 3988372"/>
              <a:gd name="connsiteY32" fmla="*/ 3413051 h 4387014"/>
              <a:gd name="connsiteX33" fmla="*/ 520995 w 3988372"/>
              <a:gd name="connsiteY33" fmla="*/ 3434317 h 4387014"/>
              <a:gd name="connsiteX34" fmla="*/ 563525 w 3988372"/>
              <a:gd name="connsiteY34" fmla="*/ 3508744 h 4387014"/>
              <a:gd name="connsiteX35" fmla="*/ 627321 w 3988372"/>
              <a:gd name="connsiteY35" fmla="*/ 3572540 h 4387014"/>
              <a:gd name="connsiteX36" fmla="*/ 701749 w 3988372"/>
              <a:gd name="connsiteY36" fmla="*/ 3657600 h 4387014"/>
              <a:gd name="connsiteX37" fmla="*/ 754912 w 3988372"/>
              <a:gd name="connsiteY37" fmla="*/ 3721396 h 4387014"/>
              <a:gd name="connsiteX38" fmla="*/ 797442 w 3988372"/>
              <a:gd name="connsiteY38" fmla="*/ 3742661 h 4387014"/>
              <a:gd name="connsiteX39" fmla="*/ 829339 w 3988372"/>
              <a:gd name="connsiteY39" fmla="*/ 3774558 h 4387014"/>
              <a:gd name="connsiteX40" fmla="*/ 861237 w 3988372"/>
              <a:gd name="connsiteY40" fmla="*/ 3795824 h 4387014"/>
              <a:gd name="connsiteX41" fmla="*/ 893135 w 3988372"/>
              <a:gd name="connsiteY41" fmla="*/ 3827721 h 4387014"/>
              <a:gd name="connsiteX42" fmla="*/ 925032 w 3988372"/>
              <a:gd name="connsiteY42" fmla="*/ 3848986 h 4387014"/>
              <a:gd name="connsiteX43" fmla="*/ 988828 w 3988372"/>
              <a:gd name="connsiteY43" fmla="*/ 3923414 h 4387014"/>
              <a:gd name="connsiteX44" fmla="*/ 1031358 w 3988372"/>
              <a:gd name="connsiteY44" fmla="*/ 3934047 h 4387014"/>
              <a:gd name="connsiteX45" fmla="*/ 1063256 w 3988372"/>
              <a:gd name="connsiteY45" fmla="*/ 3965944 h 4387014"/>
              <a:gd name="connsiteX46" fmla="*/ 1095153 w 3988372"/>
              <a:gd name="connsiteY46" fmla="*/ 3976577 h 4387014"/>
              <a:gd name="connsiteX47" fmla="*/ 1137684 w 3988372"/>
              <a:gd name="connsiteY47" fmla="*/ 3997842 h 4387014"/>
              <a:gd name="connsiteX48" fmla="*/ 1169581 w 3988372"/>
              <a:gd name="connsiteY48" fmla="*/ 4019107 h 4387014"/>
              <a:gd name="connsiteX49" fmla="*/ 1233377 w 3988372"/>
              <a:gd name="connsiteY49" fmla="*/ 4040372 h 4387014"/>
              <a:gd name="connsiteX50" fmla="*/ 1275907 w 3988372"/>
              <a:gd name="connsiteY50" fmla="*/ 4072270 h 4387014"/>
              <a:gd name="connsiteX51" fmla="*/ 1339702 w 3988372"/>
              <a:gd name="connsiteY51" fmla="*/ 4093535 h 4387014"/>
              <a:gd name="connsiteX52" fmla="*/ 1403498 w 3988372"/>
              <a:gd name="connsiteY52" fmla="*/ 4125433 h 4387014"/>
              <a:gd name="connsiteX53" fmla="*/ 1435395 w 3988372"/>
              <a:gd name="connsiteY53" fmla="*/ 4146698 h 4387014"/>
              <a:gd name="connsiteX54" fmla="*/ 1467293 w 3988372"/>
              <a:gd name="connsiteY54" fmla="*/ 4157331 h 4387014"/>
              <a:gd name="connsiteX55" fmla="*/ 1541721 w 3988372"/>
              <a:gd name="connsiteY55" fmla="*/ 4189228 h 4387014"/>
              <a:gd name="connsiteX56" fmla="*/ 1573619 w 3988372"/>
              <a:gd name="connsiteY56" fmla="*/ 4210493 h 4387014"/>
              <a:gd name="connsiteX57" fmla="*/ 1658679 w 3988372"/>
              <a:gd name="connsiteY57" fmla="*/ 4231758 h 4387014"/>
              <a:gd name="connsiteX58" fmla="*/ 1722474 w 3988372"/>
              <a:gd name="connsiteY58" fmla="*/ 4253024 h 4387014"/>
              <a:gd name="connsiteX59" fmla="*/ 1786270 w 3988372"/>
              <a:gd name="connsiteY59" fmla="*/ 4274289 h 4387014"/>
              <a:gd name="connsiteX60" fmla="*/ 1818167 w 3988372"/>
              <a:gd name="connsiteY60" fmla="*/ 4284921 h 4387014"/>
              <a:gd name="connsiteX61" fmla="*/ 1924493 w 3988372"/>
              <a:gd name="connsiteY61" fmla="*/ 4316819 h 4387014"/>
              <a:gd name="connsiteX62" fmla="*/ 1956391 w 3988372"/>
              <a:gd name="connsiteY62" fmla="*/ 4327451 h 4387014"/>
              <a:gd name="connsiteX63" fmla="*/ 1988288 w 3988372"/>
              <a:gd name="connsiteY63" fmla="*/ 4338084 h 4387014"/>
              <a:gd name="connsiteX64" fmla="*/ 2456121 w 3988372"/>
              <a:gd name="connsiteY64" fmla="*/ 4359349 h 4387014"/>
              <a:gd name="connsiteX65" fmla="*/ 3009014 w 3988372"/>
              <a:gd name="connsiteY65" fmla="*/ 4359349 h 4387014"/>
              <a:gd name="connsiteX66" fmla="*/ 3040912 w 3988372"/>
              <a:gd name="connsiteY66" fmla="*/ 4348717 h 4387014"/>
              <a:gd name="connsiteX67" fmla="*/ 3157870 w 3988372"/>
              <a:gd name="connsiteY67" fmla="*/ 4338084 h 4387014"/>
              <a:gd name="connsiteX68" fmla="*/ 3232298 w 3988372"/>
              <a:gd name="connsiteY68" fmla="*/ 4316819 h 4387014"/>
              <a:gd name="connsiteX69" fmla="*/ 3296093 w 3988372"/>
              <a:gd name="connsiteY69" fmla="*/ 4295554 h 4387014"/>
              <a:gd name="connsiteX70" fmla="*/ 3370521 w 3988372"/>
              <a:gd name="connsiteY70" fmla="*/ 4274289 h 4387014"/>
              <a:gd name="connsiteX71" fmla="*/ 3455581 w 3988372"/>
              <a:gd name="connsiteY71" fmla="*/ 4231758 h 4387014"/>
              <a:gd name="connsiteX72" fmla="*/ 3519377 w 3988372"/>
              <a:gd name="connsiteY72" fmla="*/ 4199861 h 4387014"/>
              <a:gd name="connsiteX73" fmla="*/ 3583172 w 3988372"/>
              <a:gd name="connsiteY73" fmla="*/ 4146698 h 4387014"/>
              <a:gd name="connsiteX74" fmla="*/ 3615070 w 3988372"/>
              <a:gd name="connsiteY74" fmla="*/ 4125433 h 4387014"/>
              <a:gd name="connsiteX75" fmla="*/ 3678865 w 3988372"/>
              <a:gd name="connsiteY75" fmla="*/ 4082903 h 4387014"/>
              <a:gd name="connsiteX76" fmla="*/ 3721395 w 3988372"/>
              <a:gd name="connsiteY76" fmla="*/ 4019107 h 4387014"/>
              <a:gd name="connsiteX77" fmla="*/ 3774558 w 3988372"/>
              <a:gd name="connsiteY77" fmla="*/ 3965944 h 4387014"/>
              <a:gd name="connsiteX78" fmla="*/ 3817088 w 3988372"/>
              <a:gd name="connsiteY78" fmla="*/ 3902149 h 4387014"/>
              <a:gd name="connsiteX79" fmla="*/ 3838353 w 3988372"/>
              <a:gd name="connsiteY79" fmla="*/ 3870251 h 4387014"/>
              <a:gd name="connsiteX80" fmla="*/ 3859619 w 3988372"/>
              <a:gd name="connsiteY80" fmla="*/ 3827721 h 4387014"/>
              <a:gd name="connsiteX81" fmla="*/ 3870251 w 3988372"/>
              <a:gd name="connsiteY81" fmla="*/ 3785191 h 4387014"/>
              <a:gd name="connsiteX82" fmla="*/ 3902149 w 3988372"/>
              <a:gd name="connsiteY82" fmla="*/ 3763926 h 4387014"/>
              <a:gd name="connsiteX83" fmla="*/ 3934046 w 3988372"/>
              <a:gd name="connsiteY83" fmla="*/ 3668233 h 4387014"/>
              <a:gd name="connsiteX84" fmla="*/ 3955312 w 3988372"/>
              <a:gd name="connsiteY84" fmla="*/ 3604437 h 4387014"/>
              <a:gd name="connsiteX85" fmla="*/ 3965944 w 3988372"/>
              <a:gd name="connsiteY85" fmla="*/ 3572540 h 4387014"/>
              <a:gd name="connsiteX86" fmla="*/ 3976577 w 3988372"/>
              <a:gd name="connsiteY86" fmla="*/ 3476847 h 4387014"/>
              <a:gd name="connsiteX87" fmla="*/ 3987209 w 3988372"/>
              <a:gd name="connsiteY87" fmla="*/ 3413051 h 4387014"/>
              <a:gd name="connsiteX88" fmla="*/ 3987209 w 3988372"/>
              <a:gd name="connsiteY88" fmla="*/ 3232298 h 438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988372" h="4387014">
                <a:moveTo>
                  <a:pt x="148856" y="0"/>
                </a:moveTo>
                <a:cubicBezTo>
                  <a:pt x="103330" y="113815"/>
                  <a:pt x="149088" y="-11563"/>
                  <a:pt x="116958" y="116958"/>
                </a:cubicBezTo>
                <a:cubicBezTo>
                  <a:pt x="111521" y="138704"/>
                  <a:pt x="100089" y="158774"/>
                  <a:pt x="95693" y="180754"/>
                </a:cubicBezTo>
                <a:lnTo>
                  <a:pt x="74428" y="287079"/>
                </a:lnTo>
                <a:cubicBezTo>
                  <a:pt x="70884" y="304800"/>
                  <a:pt x="66036" y="322310"/>
                  <a:pt x="63795" y="340242"/>
                </a:cubicBezTo>
                <a:cubicBezTo>
                  <a:pt x="60251" y="368596"/>
                  <a:pt x="56154" y="396886"/>
                  <a:pt x="53163" y="425303"/>
                </a:cubicBezTo>
                <a:cubicBezTo>
                  <a:pt x="38828" y="561484"/>
                  <a:pt x="55678" y="502815"/>
                  <a:pt x="31898" y="574158"/>
                </a:cubicBezTo>
                <a:cubicBezTo>
                  <a:pt x="24804" y="637998"/>
                  <a:pt x="22565" y="673984"/>
                  <a:pt x="10632" y="733647"/>
                </a:cubicBezTo>
                <a:cubicBezTo>
                  <a:pt x="7766" y="747976"/>
                  <a:pt x="3544" y="762000"/>
                  <a:pt x="0" y="776177"/>
                </a:cubicBezTo>
                <a:cubicBezTo>
                  <a:pt x="3544" y="1059712"/>
                  <a:pt x="4535" y="1343290"/>
                  <a:pt x="10632" y="1626782"/>
                </a:cubicBezTo>
                <a:cubicBezTo>
                  <a:pt x="13274" y="1749628"/>
                  <a:pt x="8798" y="1727606"/>
                  <a:pt x="31898" y="1796903"/>
                </a:cubicBezTo>
                <a:cubicBezTo>
                  <a:pt x="49553" y="1902839"/>
                  <a:pt x="37548" y="1823665"/>
                  <a:pt x="53163" y="1956391"/>
                </a:cubicBezTo>
                <a:cubicBezTo>
                  <a:pt x="56502" y="1984769"/>
                  <a:pt x="57370" y="2013609"/>
                  <a:pt x="63795" y="2041451"/>
                </a:cubicBezTo>
                <a:cubicBezTo>
                  <a:pt x="68087" y="2060048"/>
                  <a:pt x="77972" y="2076893"/>
                  <a:pt x="85060" y="2094614"/>
                </a:cubicBezTo>
                <a:cubicBezTo>
                  <a:pt x="92909" y="2180948"/>
                  <a:pt x="93392" y="2208402"/>
                  <a:pt x="106325" y="2286000"/>
                </a:cubicBezTo>
                <a:cubicBezTo>
                  <a:pt x="117015" y="2350143"/>
                  <a:pt x="114846" y="2324339"/>
                  <a:pt x="127591" y="2381693"/>
                </a:cubicBezTo>
                <a:cubicBezTo>
                  <a:pt x="150384" y="2484260"/>
                  <a:pt x="125789" y="2383313"/>
                  <a:pt x="148856" y="2498651"/>
                </a:cubicBezTo>
                <a:cubicBezTo>
                  <a:pt x="155533" y="2532038"/>
                  <a:pt x="159984" y="2542670"/>
                  <a:pt x="170121" y="2573079"/>
                </a:cubicBezTo>
                <a:cubicBezTo>
                  <a:pt x="177610" y="2625508"/>
                  <a:pt x="177712" y="2644457"/>
                  <a:pt x="191386" y="2690037"/>
                </a:cubicBezTo>
                <a:cubicBezTo>
                  <a:pt x="197827" y="2711507"/>
                  <a:pt x="200217" y="2735182"/>
                  <a:pt x="212651" y="2753833"/>
                </a:cubicBezTo>
                <a:cubicBezTo>
                  <a:pt x="219739" y="2764466"/>
                  <a:pt x="228726" y="2774054"/>
                  <a:pt x="233916" y="2785731"/>
                </a:cubicBezTo>
                <a:cubicBezTo>
                  <a:pt x="243020" y="2806214"/>
                  <a:pt x="248093" y="2828261"/>
                  <a:pt x="255181" y="2849526"/>
                </a:cubicBezTo>
                <a:cubicBezTo>
                  <a:pt x="255184" y="2849536"/>
                  <a:pt x="276443" y="2913310"/>
                  <a:pt x="276446" y="2913321"/>
                </a:cubicBezTo>
                <a:cubicBezTo>
                  <a:pt x="279990" y="2927498"/>
                  <a:pt x="281948" y="2942168"/>
                  <a:pt x="287079" y="2955851"/>
                </a:cubicBezTo>
                <a:cubicBezTo>
                  <a:pt x="292644" y="2970692"/>
                  <a:pt x="302100" y="2983813"/>
                  <a:pt x="308344" y="2998382"/>
                </a:cubicBezTo>
                <a:cubicBezTo>
                  <a:pt x="312759" y="3008683"/>
                  <a:pt x="314562" y="3019978"/>
                  <a:pt x="318977" y="3030279"/>
                </a:cubicBezTo>
                <a:cubicBezTo>
                  <a:pt x="325221" y="3044848"/>
                  <a:pt x="334355" y="3058093"/>
                  <a:pt x="340242" y="3072810"/>
                </a:cubicBezTo>
                <a:cubicBezTo>
                  <a:pt x="348567" y="3093622"/>
                  <a:pt x="349073" y="3117954"/>
                  <a:pt x="361507" y="3136605"/>
                </a:cubicBezTo>
                <a:cubicBezTo>
                  <a:pt x="368595" y="3147238"/>
                  <a:pt x="377582" y="3156826"/>
                  <a:pt x="382772" y="3168503"/>
                </a:cubicBezTo>
                <a:cubicBezTo>
                  <a:pt x="391876" y="3188986"/>
                  <a:pt x="391603" y="3213647"/>
                  <a:pt x="404037" y="3232298"/>
                </a:cubicBezTo>
                <a:lnTo>
                  <a:pt x="446567" y="3296093"/>
                </a:lnTo>
                <a:cubicBezTo>
                  <a:pt x="464032" y="3365950"/>
                  <a:pt x="445830" y="3313410"/>
                  <a:pt x="478465" y="3370521"/>
                </a:cubicBezTo>
                <a:cubicBezTo>
                  <a:pt x="486329" y="3384283"/>
                  <a:pt x="490938" y="3399863"/>
                  <a:pt x="499730" y="3413051"/>
                </a:cubicBezTo>
                <a:cubicBezTo>
                  <a:pt x="505291" y="3421392"/>
                  <a:pt x="515434" y="3425976"/>
                  <a:pt x="520995" y="3434317"/>
                </a:cubicBezTo>
                <a:cubicBezTo>
                  <a:pt x="546666" y="3472824"/>
                  <a:pt x="534523" y="3476117"/>
                  <a:pt x="563525" y="3508744"/>
                </a:cubicBezTo>
                <a:cubicBezTo>
                  <a:pt x="583505" y="3531221"/>
                  <a:pt x="610639" y="3547517"/>
                  <a:pt x="627321" y="3572540"/>
                </a:cubicBezTo>
                <a:cubicBezTo>
                  <a:pt x="676939" y="3646968"/>
                  <a:pt x="648586" y="3622158"/>
                  <a:pt x="701749" y="3657600"/>
                </a:cubicBezTo>
                <a:cubicBezTo>
                  <a:pt x="718705" y="3683035"/>
                  <a:pt x="728863" y="3702789"/>
                  <a:pt x="754912" y="3721396"/>
                </a:cubicBezTo>
                <a:cubicBezTo>
                  <a:pt x="767810" y="3730609"/>
                  <a:pt x="784544" y="3733448"/>
                  <a:pt x="797442" y="3742661"/>
                </a:cubicBezTo>
                <a:cubicBezTo>
                  <a:pt x="809678" y="3751401"/>
                  <a:pt x="817788" y="3764932"/>
                  <a:pt x="829339" y="3774558"/>
                </a:cubicBezTo>
                <a:cubicBezTo>
                  <a:pt x="839156" y="3782739"/>
                  <a:pt x="851420" y="3787643"/>
                  <a:pt x="861237" y="3795824"/>
                </a:cubicBezTo>
                <a:cubicBezTo>
                  <a:pt x="872788" y="3805450"/>
                  <a:pt x="881583" y="3818095"/>
                  <a:pt x="893135" y="3827721"/>
                </a:cubicBezTo>
                <a:cubicBezTo>
                  <a:pt x="902952" y="3835902"/>
                  <a:pt x="915996" y="3839950"/>
                  <a:pt x="925032" y="3848986"/>
                </a:cubicBezTo>
                <a:cubicBezTo>
                  <a:pt x="945421" y="3869376"/>
                  <a:pt x="961820" y="3907981"/>
                  <a:pt x="988828" y="3923414"/>
                </a:cubicBezTo>
                <a:cubicBezTo>
                  <a:pt x="1001516" y="3930664"/>
                  <a:pt x="1017181" y="3930503"/>
                  <a:pt x="1031358" y="3934047"/>
                </a:cubicBezTo>
                <a:cubicBezTo>
                  <a:pt x="1041991" y="3944679"/>
                  <a:pt x="1050745" y="3957603"/>
                  <a:pt x="1063256" y="3965944"/>
                </a:cubicBezTo>
                <a:cubicBezTo>
                  <a:pt x="1072581" y="3972161"/>
                  <a:pt x="1084852" y="3972162"/>
                  <a:pt x="1095153" y="3976577"/>
                </a:cubicBezTo>
                <a:cubicBezTo>
                  <a:pt x="1109722" y="3982821"/>
                  <a:pt x="1123922" y="3989978"/>
                  <a:pt x="1137684" y="3997842"/>
                </a:cubicBezTo>
                <a:cubicBezTo>
                  <a:pt x="1148779" y="4004182"/>
                  <a:pt x="1157904" y="4013917"/>
                  <a:pt x="1169581" y="4019107"/>
                </a:cubicBezTo>
                <a:cubicBezTo>
                  <a:pt x="1190065" y="4028211"/>
                  <a:pt x="1233377" y="4040372"/>
                  <a:pt x="1233377" y="4040372"/>
                </a:cubicBezTo>
                <a:cubicBezTo>
                  <a:pt x="1247554" y="4051005"/>
                  <a:pt x="1260057" y="4064345"/>
                  <a:pt x="1275907" y="4072270"/>
                </a:cubicBezTo>
                <a:cubicBezTo>
                  <a:pt x="1295956" y="4082294"/>
                  <a:pt x="1339702" y="4093535"/>
                  <a:pt x="1339702" y="4093535"/>
                </a:cubicBezTo>
                <a:cubicBezTo>
                  <a:pt x="1431122" y="4154480"/>
                  <a:pt x="1315452" y="4081409"/>
                  <a:pt x="1403498" y="4125433"/>
                </a:cubicBezTo>
                <a:cubicBezTo>
                  <a:pt x="1414927" y="4131148"/>
                  <a:pt x="1423966" y="4140983"/>
                  <a:pt x="1435395" y="4146698"/>
                </a:cubicBezTo>
                <a:cubicBezTo>
                  <a:pt x="1445420" y="4151710"/>
                  <a:pt x="1456991" y="4152916"/>
                  <a:pt x="1467293" y="4157331"/>
                </a:cubicBezTo>
                <a:cubicBezTo>
                  <a:pt x="1559251" y="4196742"/>
                  <a:pt x="1466924" y="4164297"/>
                  <a:pt x="1541721" y="4189228"/>
                </a:cubicBezTo>
                <a:cubicBezTo>
                  <a:pt x="1552354" y="4196316"/>
                  <a:pt x="1561610" y="4206126"/>
                  <a:pt x="1573619" y="4210493"/>
                </a:cubicBezTo>
                <a:cubicBezTo>
                  <a:pt x="1601085" y="4220481"/>
                  <a:pt x="1630953" y="4222516"/>
                  <a:pt x="1658679" y="4231758"/>
                </a:cubicBezTo>
                <a:lnTo>
                  <a:pt x="1722474" y="4253024"/>
                </a:lnTo>
                <a:lnTo>
                  <a:pt x="1786270" y="4274289"/>
                </a:lnTo>
                <a:cubicBezTo>
                  <a:pt x="1796902" y="4277833"/>
                  <a:pt x="1807294" y="4282203"/>
                  <a:pt x="1818167" y="4284921"/>
                </a:cubicBezTo>
                <a:cubicBezTo>
                  <a:pt x="1882448" y="4300992"/>
                  <a:pt x="1846828" y="4290931"/>
                  <a:pt x="1924493" y="4316819"/>
                </a:cubicBezTo>
                <a:lnTo>
                  <a:pt x="1956391" y="4327451"/>
                </a:lnTo>
                <a:cubicBezTo>
                  <a:pt x="1967023" y="4330995"/>
                  <a:pt x="1977088" y="4337684"/>
                  <a:pt x="1988288" y="4338084"/>
                </a:cubicBezTo>
                <a:cubicBezTo>
                  <a:pt x="2342781" y="4350745"/>
                  <a:pt x="2186893" y="4342523"/>
                  <a:pt x="2456121" y="4359349"/>
                </a:cubicBezTo>
                <a:cubicBezTo>
                  <a:pt x="2660863" y="4410537"/>
                  <a:pt x="2517405" y="4378628"/>
                  <a:pt x="3009014" y="4359349"/>
                </a:cubicBezTo>
                <a:cubicBezTo>
                  <a:pt x="3020213" y="4358910"/>
                  <a:pt x="3029817" y="4350302"/>
                  <a:pt x="3040912" y="4348717"/>
                </a:cubicBezTo>
                <a:cubicBezTo>
                  <a:pt x="3079665" y="4343181"/>
                  <a:pt x="3118884" y="4341628"/>
                  <a:pt x="3157870" y="4338084"/>
                </a:cubicBezTo>
                <a:cubicBezTo>
                  <a:pt x="3265027" y="4302363"/>
                  <a:pt x="3098840" y="4356855"/>
                  <a:pt x="3232298" y="4316819"/>
                </a:cubicBezTo>
                <a:cubicBezTo>
                  <a:pt x="3253768" y="4310378"/>
                  <a:pt x="3274347" y="4300991"/>
                  <a:pt x="3296093" y="4295554"/>
                </a:cubicBezTo>
                <a:cubicBezTo>
                  <a:pt x="3314131" y="4291044"/>
                  <a:pt x="3351884" y="4282760"/>
                  <a:pt x="3370521" y="4274289"/>
                </a:cubicBezTo>
                <a:cubicBezTo>
                  <a:pt x="3399380" y="4261171"/>
                  <a:pt x="3429205" y="4249342"/>
                  <a:pt x="3455581" y="4231758"/>
                </a:cubicBezTo>
                <a:cubicBezTo>
                  <a:pt x="3496804" y="4204276"/>
                  <a:pt x="3475356" y="4214534"/>
                  <a:pt x="3519377" y="4199861"/>
                </a:cubicBezTo>
                <a:cubicBezTo>
                  <a:pt x="3598576" y="4147061"/>
                  <a:pt x="3501299" y="4214925"/>
                  <a:pt x="3583172" y="4146698"/>
                </a:cubicBezTo>
                <a:cubicBezTo>
                  <a:pt x="3592989" y="4138517"/>
                  <a:pt x="3605253" y="4133614"/>
                  <a:pt x="3615070" y="4125433"/>
                </a:cubicBezTo>
                <a:cubicBezTo>
                  <a:pt x="3668167" y="4081185"/>
                  <a:pt x="3622807" y="4101588"/>
                  <a:pt x="3678865" y="4082903"/>
                </a:cubicBezTo>
                <a:cubicBezTo>
                  <a:pt x="3693042" y="4061638"/>
                  <a:pt x="3703323" y="4037179"/>
                  <a:pt x="3721395" y="4019107"/>
                </a:cubicBezTo>
                <a:cubicBezTo>
                  <a:pt x="3739116" y="4001386"/>
                  <a:pt x="3760657" y="3986796"/>
                  <a:pt x="3774558" y="3965944"/>
                </a:cubicBezTo>
                <a:lnTo>
                  <a:pt x="3817088" y="3902149"/>
                </a:lnTo>
                <a:cubicBezTo>
                  <a:pt x="3824176" y="3891516"/>
                  <a:pt x="3832638" y="3881681"/>
                  <a:pt x="3838353" y="3870251"/>
                </a:cubicBezTo>
                <a:lnTo>
                  <a:pt x="3859619" y="3827721"/>
                </a:lnTo>
                <a:cubicBezTo>
                  <a:pt x="3863163" y="3813544"/>
                  <a:pt x="3862145" y="3797350"/>
                  <a:pt x="3870251" y="3785191"/>
                </a:cubicBezTo>
                <a:cubicBezTo>
                  <a:pt x="3877339" y="3774558"/>
                  <a:pt x="3895376" y="3774762"/>
                  <a:pt x="3902149" y="3763926"/>
                </a:cubicBezTo>
                <a:cubicBezTo>
                  <a:pt x="3902153" y="3763919"/>
                  <a:pt x="3928729" y="3684186"/>
                  <a:pt x="3934046" y="3668233"/>
                </a:cubicBezTo>
                <a:lnTo>
                  <a:pt x="3955312" y="3604437"/>
                </a:lnTo>
                <a:lnTo>
                  <a:pt x="3965944" y="3572540"/>
                </a:lnTo>
                <a:cubicBezTo>
                  <a:pt x="3969488" y="3540642"/>
                  <a:pt x="3972335" y="3508659"/>
                  <a:pt x="3976577" y="3476847"/>
                </a:cubicBezTo>
                <a:cubicBezTo>
                  <a:pt x="3979426" y="3455477"/>
                  <a:pt x="3986273" y="3434589"/>
                  <a:pt x="3987209" y="3413051"/>
                </a:cubicBezTo>
                <a:cubicBezTo>
                  <a:pt x="3989826" y="3352857"/>
                  <a:pt x="3987209" y="3292549"/>
                  <a:pt x="3987209" y="3232298"/>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Vrije vorm 30"/>
          <p:cNvSpPr/>
          <p:nvPr/>
        </p:nvSpPr>
        <p:spPr>
          <a:xfrm>
            <a:off x="3732028" y="1318437"/>
            <a:ext cx="1977656" cy="3308007"/>
          </a:xfrm>
          <a:custGeom>
            <a:avLst/>
            <a:gdLst>
              <a:gd name="connsiteX0" fmla="*/ 1977656 w 1977656"/>
              <a:gd name="connsiteY0" fmla="*/ 0 h 3308007"/>
              <a:gd name="connsiteX1" fmla="*/ 1935125 w 1977656"/>
              <a:gd name="connsiteY1" fmla="*/ 63796 h 3308007"/>
              <a:gd name="connsiteX2" fmla="*/ 1839432 w 1977656"/>
              <a:gd name="connsiteY2" fmla="*/ 116958 h 3308007"/>
              <a:gd name="connsiteX3" fmla="*/ 1765005 w 1977656"/>
              <a:gd name="connsiteY3" fmla="*/ 159489 h 3308007"/>
              <a:gd name="connsiteX4" fmla="*/ 1690577 w 1977656"/>
              <a:gd name="connsiteY4" fmla="*/ 191386 h 3308007"/>
              <a:gd name="connsiteX5" fmla="*/ 1616149 w 1977656"/>
              <a:gd name="connsiteY5" fmla="*/ 223284 h 3308007"/>
              <a:gd name="connsiteX6" fmla="*/ 1573619 w 1977656"/>
              <a:gd name="connsiteY6" fmla="*/ 255182 h 3308007"/>
              <a:gd name="connsiteX7" fmla="*/ 1541721 w 1977656"/>
              <a:gd name="connsiteY7" fmla="*/ 276447 h 3308007"/>
              <a:gd name="connsiteX8" fmla="*/ 1509823 w 1977656"/>
              <a:gd name="connsiteY8" fmla="*/ 287079 h 3308007"/>
              <a:gd name="connsiteX9" fmla="*/ 1477925 w 1977656"/>
              <a:gd name="connsiteY9" fmla="*/ 308344 h 3308007"/>
              <a:gd name="connsiteX10" fmla="*/ 1456660 w 1977656"/>
              <a:gd name="connsiteY10" fmla="*/ 329610 h 3308007"/>
              <a:gd name="connsiteX11" fmla="*/ 1382232 w 1977656"/>
              <a:gd name="connsiteY11" fmla="*/ 361507 h 3308007"/>
              <a:gd name="connsiteX12" fmla="*/ 1318437 w 1977656"/>
              <a:gd name="connsiteY12" fmla="*/ 414670 h 3308007"/>
              <a:gd name="connsiteX13" fmla="*/ 1275907 w 1977656"/>
              <a:gd name="connsiteY13" fmla="*/ 435935 h 3308007"/>
              <a:gd name="connsiteX14" fmla="*/ 1201479 w 1977656"/>
              <a:gd name="connsiteY14" fmla="*/ 478465 h 3308007"/>
              <a:gd name="connsiteX15" fmla="*/ 1137684 w 1977656"/>
              <a:gd name="connsiteY15" fmla="*/ 520996 h 3308007"/>
              <a:gd name="connsiteX16" fmla="*/ 1105786 w 1977656"/>
              <a:gd name="connsiteY16" fmla="*/ 552893 h 3308007"/>
              <a:gd name="connsiteX17" fmla="*/ 1041991 w 1977656"/>
              <a:gd name="connsiteY17" fmla="*/ 595423 h 3308007"/>
              <a:gd name="connsiteX18" fmla="*/ 1010093 w 1977656"/>
              <a:gd name="connsiteY18" fmla="*/ 616689 h 3308007"/>
              <a:gd name="connsiteX19" fmla="*/ 935665 w 1977656"/>
              <a:gd name="connsiteY19" fmla="*/ 680484 h 3308007"/>
              <a:gd name="connsiteX20" fmla="*/ 903767 w 1977656"/>
              <a:gd name="connsiteY20" fmla="*/ 712382 h 3308007"/>
              <a:gd name="connsiteX21" fmla="*/ 882502 w 1977656"/>
              <a:gd name="connsiteY21" fmla="*/ 744279 h 3308007"/>
              <a:gd name="connsiteX22" fmla="*/ 850605 w 1977656"/>
              <a:gd name="connsiteY22" fmla="*/ 754912 h 3308007"/>
              <a:gd name="connsiteX23" fmla="*/ 754912 w 1977656"/>
              <a:gd name="connsiteY23" fmla="*/ 839972 h 3308007"/>
              <a:gd name="connsiteX24" fmla="*/ 701749 w 1977656"/>
              <a:gd name="connsiteY24" fmla="*/ 903768 h 3308007"/>
              <a:gd name="connsiteX25" fmla="*/ 669851 w 1977656"/>
              <a:gd name="connsiteY25" fmla="*/ 946298 h 3308007"/>
              <a:gd name="connsiteX26" fmla="*/ 637953 w 1977656"/>
              <a:gd name="connsiteY26" fmla="*/ 978196 h 3308007"/>
              <a:gd name="connsiteX27" fmla="*/ 552893 w 1977656"/>
              <a:gd name="connsiteY27" fmla="*/ 1073889 h 3308007"/>
              <a:gd name="connsiteX28" fmla="*/ 510363 w 1977656"/>
              <a:gd name="connsiteY28" fmla="*/ 1095154 h 3308007"/>
              <a:gd name="connsiteX29" fmla="*/ 467832 w 1977656"/>
              <a:gd name="connsiteY29" fmla="*/ 1158949 h 3308007"/>
              <a:gd name="connsiteX30" fmla="*/ 425302 w 1977656"/>
              <a:gd name="connsiteY30" fmla="*/ 1222744 h 3308007"/>
              <a:gd name="connsiteX31" fmla="*/ 404037 w 1977656"/>
              <a:gd name="connsiteY31" fmla="*/ 1244010 h 3308007"/>
              <a:gd name="connsiteX32" fmla="*/ 340242 w 1977656"/>
              <a:gd name="connsiteY32" fmla="*/ 1339703 h 3308007"/>
              <a:gd name="connsiteX33" fmla="*/ 297712 w 1977656"/>
              <a:gd name="connsiteY33" fmla="*/ 1403498 h 3308007"/>
              <a:gd name="connsiteX34" fmla="*/ 287079 w 1977656"/>
              <a:gd name="connsiteY34" fmla="*/ 1435396 h 3308007"/>
              <a:gd name="connsiteX35" fmla="*/ 233916 w 1977656"/>
              <a:gd name="connsiteY35" fmla="*/ 1509823 h 3308007"/>
              <a:gd name="connsiteX36" fmla="*/ 191386 w 1977656"/>
              <a:gd name="connsiteY36" fmla="*/ 1594884 h 3308007"/>
              <a:gd name="connsiteX37" fmla="*/ 180753 w 1977656"/>
              <a:gd name="connsiteY37" fmla="*/ 1626782 h 3308007"/>
              <a:gd name="connsiteX38" fmla="*/ 159488 w 1977656"/>
              <a:gd name="connsiteY38" fmla="*/ 1658679 h 3308007"/>
              <a:gd name="connsiteX39" fmla="*/ 148856 w 1977656"/>
              <a:gd name="connsiteY39" fmla="*/ 1701210 h 3308007"/>
              <a:gd name="connsiteX40" fmla="*/ 116958 w 1977656"/>
              <a:gd name="connsiteY40" fmla="*/ 1775637 h 3308007"/>
              <a:gd name="connsiteX41" fmla="*/ 95693 w 1977656"/>
              <a:gd name="connsiteY41" fmla="*/ 1871330 h 3308007"/>
              <a:gd name="connsiteX42" fmla="*/ 74428 w 1977656"/>
              <a:gd name="connsiteY42" fmla="*/ 1903228 h 3308007"/>
              <a:gd name="connsiteX43" fmla="*/ 53163 w 1977656"/>
              <a:gd name="connsiteY43" fmla="*/ 1988289 h 3308007"/>
              <a:gd name="connsiteX44" fmla="*/ 31898 w 1977656"/>
              <a:gd name="connsiteY44" fmla="*/ 2052084 h 3308007"/>
              <a:gd name="connsiteX45" fmla="*/ 10632 w 1977656"/>
              <a:gd name="connsiteY45" fmla="*/ 2169042 h 3308007"/>
              <a:gd name="connsiteX46" fmla="*/ 0 w 1977656"/>
              <a:gd name="connsiteY46" fmla="*/ 2254103 h 3308007"/>
              <a:gd name="connsiteX47" fmla="*/ 10632 w 1977656"/>
              <a:gd name="connsiteY47" fmla="*/ 2594344 h 3308007"/>
              <a:gd name="connsiteX48" fmla="*/ 21265 w 1977656"/>
              <a:gd name="connsiteY48" fmla="*/ 2647507 h 3308007"/>
              <a:gd name="connsiteX49" fmla="*/ 31898 w 1977656"/>
              <a:gd name="connsiteY49" fmla="*/ 2711303 h 3308007"/>
              <a:gd name="connsiteX50" fmla="*/ 42530 w 1977656"/>
              <a:gd name="connsiteY50" fmla="*/ 2785730 h 3308007"/>
              <a:gd name="connsiteX51" fmla="*/ 85060 w 1977656"/>
              <a:gd name="connsiteY51" fmla="*/ 2902689 h 3308007"/>
              <a:gd name="connsiteX52" fmla="*/ 106325 w 1977656"/>
              <a:gd name="connsiteY52" fmla="*/ 2945219 h 3308007"/>
              <a:gd name="connsiteX53" fmla="*/ 116958 w 1977656"/>
              <a:gd name="connsiteY53" fmla="*/ 2987749 h 3308007"/>
              <a:gd name="connsiteX54" fmla="*/ 138223 w 1977656"/>
              <a:gd name="connsiteY54" fmla="*/ 3051544 h 3308007"/>
              <a:gd name="connsiteX55" fmla="*/ 148856 w 1977656"/>
              <a:gd name="connsiteY55" fmla="*/ 3083442 h 3308007"/>
              <a:gd name="connsiteX56" fmla="*/ 170121 w 1977656"/>
              <a:gd name="connsiteY56" fmla="*/ 3115340 h 3308007"/>
              <a:gd name="connsiteX57" fmla="*/ 223284 w 1977656"/>
              <a:gd name="connsiteY57" fmla="*/ 3168503 h 3308007"/>
              <a:gd name="connsiteX58" fmla="*/ 276446 w 1977656"/>
              <a:gd name="connsiteY58" fmla="*/ 3221665 h 3308007"/>
              <a:gd name="connsiteX59" fmla="*/ 297712 w 1977656"/>
              <a:gd name="connsiteY59" fmla="*/ 3242930 h 3308007"/>
              <a:gd name="connsiteX60" fmla="*/ 361507 w 1977656"/>
              <a:gd name="connsiteY60" fmla="*/ 3264196 h 3308007"/>
              <a:gd name="connsiteX61" fmla="*/ 393405 w 1977656"/>
              <a:gd name="connsiteY61" fmla="*/ 3274828 h 3308007"/>
              <a:gd name="connsiteX62" fmla="*/ 425302 w 1977656"/>
              <a:gd name="connsiteY62" fmla="*/ 3285461 h 3308007"/>
              <a:gd name="connsiteX63" fmla="*/ 499730 w 1977656"/>
              <a:gd name="connsiteY63" fmla="*/ 3296093 h 3308007"/>
              <a:gd name="connsiteX64" fmla="*/ 595423 w 1977656"/>
              <a:gd name="connsiteY64" fmla="*/ 3306726 h 330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77656" h="3308007">
                <a:moveTo>
                  <a:pt x="1977656" y="0"/>
                </a:moveTo>
                <a:cubicBezTo>
                  <a:pt x="1963479" y="21265"/>
                  <a:pt x="1953197" y="45724"/>
                  <a:pt x="1935125" y="63796"/>
                </a:cubicBezTo>
                <a:cubicBezTo>
                  <a:pt x="1883317" y="115604"/>
                  <a:pt x="1886230" y="96902"/>
                  <a:pt x="1839432" y="116958"/>
                </a:cubicBezTo>
                <a:cubicBezTo>
                  <a:pt x="1775164" y="144501"/>
                  <a:pt x="1818400" y="128977"/>
                  <a:pt x="1765005" y="159489"/>
                </a:cubicBezTo>
                <a:cubicBezTo>
                  <a:pt x="1728220" y="180510"/>
                  <a:pt x="1726360" y="179459"/>
                  <a:pt x="1690577" y="191386"/>
                </a:cubicBezTo>
                <a:cubicBezTo>
                  <a:pt x="1574461" y="268795"/>
                  <a:pt x="1753478" y="154618"/>
                  <a:pt x="1616149" y="223284"/>
                </a:cubicBezTo>
                <a:cubicBezTo>
                  <a:pt x="1600299" y="231209"/>
                  <a:pt x="1588039" y="244882"/>
                  <a:pt x="1573619" y="255182"/>
                </a:cubicBezTo>
                <a:cubicBezTo>
                  <a:pt x="1563220" y="262610"/>
                  <a:pt x="1553151" y="270732"/>
                  <a:pt x="1541721" y="276447"/>
                </a:cubicBezTo>
                <a:cubicBezTo>
                  <a:pt x="1531696" y="281459"/>
                  <a:pt x="1520456" y="283535"/>
                  <a:pt x="1509823" y="287079"/>
                </a:cubicBezTo>
                <a:cubicBezTo>
                  <a:pt x="1499190" y="294167"/>
                  <a:pt x="1487904" y="300361"/>
                  <a:pt x="1477925" y="308344"/>
                </a:cubicBezTo>
                <a:cubicBezTo>
                  <a:pt x="1470097" y="314606"/>
                  <a:pt x="1465001" y="324049"/>
                  <a:pt x="1456660" y="329610"/>
                </a:cubicBezTo>
                <a:cubicBezTo>
                  <a:pt x="1430382" y="347129"/>
                  <a:pt x="1410586" y="352056"/>
                  <a:pt x="1382232" y="361507"/>
                </a:cubicBezTo>
                <a:cubicBezTo>
                  <a:pt x="1352910" y="390830"/>
                  <a:pt x="1352979" y="394932"/>
                  <a:pt x="1318437" y="414670"/>
                </a:cubicBezTo>
                <a:cubicBezTo>
                  <a:pt x="1304675" y="422534"/>
                  <a:pt x="1289348" y="427534"/>
                  <a:pt x="1275907" y="435935"/>
                </a:cubicBezTo>
                <a:cubicBezTo>
                  <a:pt x="1202342" y="481914"/>
                  <a:pt x="1264146" y="457577"/>
                  <a:pt x="1201479" y="478465"/>
                </a:cubicBezTo>
                <a:cubicBezTo>
                  <a:pt x="1180214" y="492642"/>
                  <a:pt x="1155756" y="502924"/>
                  <a:pt x="1137684" y="520996"/>
                </a:cubicBezTo>
                <a:cubicBezTo>
                  <a:pt x="1127051" y="531628"/>
                  <a:pt x="1117655" y="543661"/>
                  <a:pt x="1105786" y="552893"/>
                </a:cubicBezTo>
                <a:cubicBezTo>
                  <a:pt x="1085612" y="568584"/>
                  <a:pt x="1063256" y="581246"/>
                  <a:pt x="1041991" y="595423"/>
                </a:cubicBezTo>
                <a:cubicBezTo>
                  <a:pt x="1031358" y="602512"/>
                  <a:pt x="1019129" y="607653"/>
                  <a:pt x="1010093" y="616689"/>
                </a:cubicBezTo>
                <a:cubicBezTo>
                  <a:pt x="882310" y="744472"/>
                  <a:pt x="1032824" y="599518"/>
                  <a:pt x="935665" y="680484"/>
                </a:cubicBezTo>
                <a:cubicBezTo>
                  <a:pt x="924113" y="690110"/>
                  <a:pt x="913393" y="700830"/>
                  <a:pt x="903767" y="712382"/>
                </a:cubicBezTo>
                <a:cubicBezTo>
                  <a:pt x="895586" y="722199"/>
                  <a:pt x="892480" y="736296"/>
                  <a:pt x="882502" y="744279"/>
                </a:cubicBezTo>
                <a:cubicBezTo>
                  <a:pt x="873750" y="751280"/>
                  <a:pt x="861237" y="751368"/>
                  <a:pt x="850605" y="754912"/>
                </a:cubicBezTo>
                <a:cubicBezTo>
                  <a:pt x="777773" y="827743"/>
                  <a:pt x="811832" y="802025"/>
                  <a:pt x="754912" y="839972"/>
                </a:cubicBezTo>
                <a:cubicBezTo>
                  <a:pt x="707911" y="910471"/>
                  <a:pt x="763149" y="832134"/>
                  <a:pt x="701749" y="903768"/>
                </a:cubicBezTo>
                <a:cubicBezTo>
                  <a:pt x="690216" y="917223"/>
                  <a:pt x="681384" y="932843"/>
                  <a:pt x="669851" y="946298"/>
                </a:cubicBezTo>
                <a:cubicBezTo>
                  <a:pt x="660065" y="957715"/>
                  <a:pt x="647739" y="966779"/>
                  <a:pt x="637953" y="978196"/>
                </a:cubicBezTo>
                <a:cubicBezTo>
                  <a:pt x="614123" y="1005997"/>
                  <a:pt x="585912" y="1057380"/>
                  <a:pt x="552893" y="1073889"/>
                </a:cubicBezTo>
                <a:lnTo>
                  <a:pt x="510363" y="1095154"/>
                </a:lnTo>
                <a:cubicBezTo>
                  <a:pt x="458941" y="1197997"/>
                  <a:pt x="516544" y="1094001"/>
                  <a:pt x="467832" y="1158949"/>
                </a:cubicBezTo>
                <a:cubicBezTo>
                  <a:pt x="452497" y="1179395"/>
                  <a:pt x="443373" y="1204672"/>
                  <a:pt x="425302" y="1222744"/>
                </a:cubicBezTo>
                <a:cubicBezTo>
                  <a:pt x="418214" y="1229833"/>
                  <a:pt x="410052" y="1235990"/>
                  <a:pt x="404037" y="1244010"/>
                </a:cubicBezTo>
                <a:cubicBezTo>
                  <a:pt x="404027" y="1244023"/>
                  <a:pt x="350879" y="1323747"/>
                  <a:pt x="340242" y="1339703"/>
                </a:cubicBezTo>
                <a:lnTo>
                  <a:pt x="297712" y="1403498"/>
                </a:lnTo>
                <a:cubicBezTo>
                  <a:pt x="294168" y="1414131"/>
                  <a:pt x="292091" y="1425371"/>
                  <a:pt x="287079" y="1435396"/>
                </a:cubicBezTo>
                <a:cubicBezTo>
                  <a:pt x="272358" y="1464837"/>
                  <a:pt x="250774" y="1480924"/>
                  <a:pt x="233916" y="1509823"/>
                </a:cubicBezTo>
                <a:cubicBezTo>
                  <a:pt x="217943" y="1537205"/>
                  <a:pt x="201411" y="1564811"/>
                  <a:pt x="191386" y="1594884"/>
                </a:cubicBezTo>
                <a:cubicBezTo>
                  <a:pt x="187842" y="1605517"/>
                  <a:pt x="185765" y="1616757"/>
                  <a:pt x="180753" y="1626782"/>
                </a:cubicBezTo>
                <a:cubicBezTo>
                  <a:pt x="175038" y="1638211"/>
                  <a:pt x="166576" y="1648047"/>
                  <a:pt x="159488" y="1658679"/>
                </a:cubicBezTo>
                <a:cubicBezTo>
                  <a:pt x="155944" y="1672856"/>
                  <a:pt x="153987" y="1687527"/>
                  <a:pt x="148856" y="1701210"/>
                </a:cubicBezTo>
                <a:cubicBezTo>
                  <a:pt x="126034" y="1762070"/>
                  <a:pt x="130160" y="1722831"/>
                  <a:pt x="116958" y="1775637"/>
                </a:cubicBezTo>
                <a:cubicBezTo>
                  <a:pt x="113932" y="1787741"/>
                  <a:pt x="102240" y="1856054"/>
                  <a:pt x="95693" y="1871330"/>
                </a:cubicBezTo>
                <a:cubicBezTo>
                  <a:pt x="90659" y="1883076"/>
                  <a:pt x="81516" y="1892595"/>
                  <a:pt x="74428" y="1903228"/>
                </a:cubicBezTo>
                <a:cubicBezTo>
                  <a:pt x="67340" y="1931582"/>
                  <a:pt x="62405" y="1960563"/>
                  <a:pt x="53163" y="1988289"/>
                </a:cubicBezTo>
                <a:cubicBezTo>
                  <a:pt x="46075" y="2009554"/>
                  <a:pt x="36294" y="2030104"/>
                  <a:pt x="31898" y="2052084"/>
                </a:cubicBezTo>
                <a:cubicBezTo>
                  <a:pt x="22740" y="2097871"/>
                  <a:pt x="17433" y="2121437"/>
                  <a:pt x="10632" y="2169042"/>
                </a:cubicBezTo>
                <a:cubicBezTo>
                  <a:pt x="6591" y="2197329"/>
                  <a:pt x="3544" y="2225749"/>
                  <a:pt x="0" y="2254103"/>
                </a:cubicBezTo>
                <a:cubicBezTo>
                  <a:pt x="3544" y="2367517"/>
                  <a:pt x="4508" y="2481040"/>
                  <a:pt x="10632" y="2594344"/>
                </a:cubicBezTo>
                <a:cubicBezTo>
                  <a:pt x="11607" y="2612390"/>
                  <a:pt x="18032" y="2629727"/>
                  <a:pt x="21265" y="2647507"/>
                </a:cubicBezTo>
                <a:cubicBezTo>
                  <a:pt x="25122" y="2668718"/>
                  <a:pt x="28620" y="2689995"/>
                  <a:pt x="31898" y="2711303"/>
                </a:cubicBezTo>
                <a:cubicBezTo>
                  <a:pt x="35709" y="2736072"/>
                  <a:pt x="36895" y="2761311"/>
                  <a:pt x="42530" y="2785730"/>
                </a:cubicBezTo>
                <a:cubicBezTo>
                  <a:pt x="48188" y="2810249"/>
                  <a:pt x="73898" y="2877574"/>
                  <a:pt x="85060" y="2902689"/>
                </a:cubicBezTo>
                <a:cubicBezTo>
                  <a:pt x="91497" y="2917173"/>
                  <a:pt x="100760" y="2930378"/>
                  <a:pt x="106325" y="2945219"/>
                </a:cubicBezTo>
                <a:cubicBezTo>
                  <a:pt x="111456" y="2958902"/>
                  <a:pt x="112759" y="2973752"/>
                  <a:pt x="116958" y="2987749"/>
                </a:cubicBezTo>
                <a:cubicBezTo>
                  <a:pt x="123399" y="3009219"/>
                  <a:pt x="131135" y="3030279"/>
                  <a:pt x="138223" y="3051544"/>
                </a:cubicBezTo>
                <a:cubicBezTo>
                  <a:pt x="141767" y="3062177"/>
                  <a:pt x="142639" y="3074116"/>
                  <a:pt x="148856" y="3083442"/>
                </a:cubicBezTo>
                <a:cubicBezTo>
                  <a:pt x="155944" y="3094075"/>
                  <a:pt x="161706" y="3105723"/>
                  <a:pt x="170121" y="3115340"/>
                </a:cubicBezTo>
                <a:cubicBezTo>
                  <a:pt x="186624" y="3134201"/>
                  <a:pt x="209382" y="3147651"/>
                  <a:pt x="223284" y="3168503"/>
                </a:cubicBezTo>
                <a:cubicBezTo>
                  <a:pt x="259737" y="3223182"/>
                  <a:pt x="225817" y="3181162"/>
                  <a:pt x="276446" y="3221665"/>
                </a:cubicBezTo>
                <a:cubicBezTo>
                  <a:pt x="284274" y="3227927"/>
                  <a:pt x="288746" y="3238447"/>
                  <a:pt x="297712" y="3242930"/>
                </a:cubicBezTo>
                <a:cubicBezTo>
                  <a:pt x="317761" y="3252955"/>
                  <a:pt x="340242" y="3257108"/>
                  <a:pt x="361507" y="3264196"/>
                </a:cubicBezTo>
                <a:lnTo>
                  <a:pt x="393405" y="3274828"/>
                </a:lnTo>
                <a:cubicBezTo>
                  <a:pt x="404037" y="3278372"/>
                  <a:pt x="414207" y="3283876"/>
                  <a:pt x="425302" y="3285461"/>
                </a:cubicBezTo>
                <a:lnTo>
                  <a:pt x="499730" y="3296093"/>
                </a:lnTo>
                <a:cubicBezTo>
                  <a:pt x="551802" y="3313451"/>
                  <a:pt x="520420" y="3306726"/>
                  <a:pt x="595423" y="3306726"/>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Vrije vorm 31"/>
          <p:cNvSpPr/>
          <p:nvPr/>
        </p:nvSpPr>
        <p:spPr>
          <a:xfrm>
            <a:off x="5231219" y="1371600"/>
            <a:ext cx="1637414" cy="1945758"/>
          </a:xfrm>
          <a:custGeom>
            <a:avLst/>
            <a:gdLst>
              <a:gd name="connsiteX0" fmla="*/ 1637414 w 1637414"/>
              <a:gd name="connsiteY0" fmla="*/ 0 h 1945758"/>
              <a:gd name="connsiteX1" fmla="*/ 1605516 w 1637414"/>
              <a:gd name="connsiteY1" fmla="*/ 127591 h 1945758"/>
              <a:gd name="connsiteX2" fmla="*/ 1562986 w 1637414"/>
              <a:gd name="connsiteY2" fmla="*/ 233916 h 1945758"/>
              <a:gd name="connsiteX3" fmla="*/ 1520455 w 1637414"/>
              <a:gd name="connsiteY3" fmla="*/ 297712 h 1945758"/>
              <a:gd name="connsiteX4" fmla="*/ 1509823 w 1637414"/>
              <a:gd name="connsiteY4" fmla="*/ 340242 h 1945758"/>
              <a:gd name="connsiteX5" fmla="*/ 1456660 w 1637414"/>
              <a:gd name="connsiteY5" fmla="*/ 425302 h 1945758"/>
              <a:gd name="connsiteX6" fmla="*/ 1403497 w 1637414"/>
              <a:gd name="connsiteY6" fmla="*/ 531628 h 1945758"/>
              <a:gd name="connsiteX7" fmla="*/ 1382232 w 1637414"/>
              <a:gd name="connsiteY7" fmla="*/ 584791 h 1945758"/>
              <a:gd name="connsiteX8" fmla="*/ 1329069 w 1637414"/>
              <a:gd name="connsiteY8" fmla="*/ 680484 h 1945758"/>
              <a:gd name="connsiteX9" fmla="*/ 1297172 w 1637414"/>
              <a:gd name="connsiteY9" fmla="*/ 733647 h 1945758"/>
              <a:gd name="connsiteX10" fmla="*/ 1286539 w 1637414"/>
              <a:gd name="connsiteY10" fmla="*/ 765544 h 1945758"/>
              <a:gd name="connsiteX11" fmla="*/ 1275907 w 1637414"/>
              <a:gd name="connsiteY11" fmla="*/ 808074 h 1945758"/>
              <a:gd name="connsiteX12" fmla="*/ 1254641 w 1637414"/>
              <a:gd name="connsiteY12" fmla="*/ 829340 h 1945758"/>
              <a:gd name="connsiteX13" fmla="*/ 1201479 w 1637414"/>
              <a:gd name="connsiteY13" fmla="*/ 925033 h 1945758"/>
              <a:gd name="connsiteX14" fmla="*/ 1180214 w 1637414"/>
              <a:gd name="connsiteY14" fmla="*/ 956930 h 1945758"/>
              <a:gd name="connsiteX15" fmla="*/ 1148316 w 1637414"/>
              <a:gd name="connsiteY15" fmla="*/ 988828 h 1945758"/>
              <a:gd name="connsiteX16" fmla="*/ 1127051 w 1637414"/>
              <a:gd name="connsiteY16" fmla="*/ 1031358 h 1945758"/>
              <a:gd name="connsiteX17" fmla="*/ 1095153 w 1637414"/>
              <a:gd name="connsiteY17" fmla="*/ 1063256 h 1945758"/>
              <a:gd name="connsiteX18" fmla="*/ 1031358 w 1637414"/>
              <a:gd name="connsiteY18" fmla="*/ 1137684 h 1945758"/>
              <a:gd name="connsiteX19" fmla="*/ 1010093 w 1637414"/>
              <a:gd name="connsiteY19" fmla="*/ 1169581 h 1945758"/>
              <a:gd name="connsiteX20" fmla="*/ 999460 w 1637414"/>
              <a:gd name="connsiteY20" fmla="*/ 1201479 h 1945758"/>
              <a:gd name="connsiteX21" fmla="*/ 935665 w 1637414"/>
              <a:gd name="connsiteY21" fmla="*/ 1265274 h 1945758"/>
              <a:gd name="connsiteX22" fmla="*/ 914400 w 1637414"/>
              <a:gd name="connsiteY22" fmla="*/ 1286540 h 1945758"/>
              <a:gd name="connsiteX23" fmla="*/ 871869 w 1637414"/>
              <a:gd name="connsiteY23" fmla="*/ 1307805 h 1945758"/>
              <a:gd name="connsiteX24" fmla="*/ 839972 w 1637414"/>
              <a:gd name="connsiteY24" fmla="*/ 1350335 h 1945758"/>
              <a:gd name="connsiteX25" fmla="*/ 818707 w 1637414"/>
              <a:gd name="connsiteY25" fmla="*/ 1382233 h 1945758"/>
              <a:gd name="connsiteX26" fmla="*/ 776176 w 1637414"/>
              <a:gd name="connsiteY26" fmla="*/ 1403498 h 1945758"/>
              <a:gd name="connsiteX27" fmla="*/ 744279 w 1637414"/>
              <a:gd name="connsiteY27" fmla="*/ 1435395 h 1945758"/>
              <a:gd name="connsiteX28" fmla="*/ 712381 w 1637414"/>
              <a:gd name="connsiteY28" fmla="*/ 1477926 h 1945758"/>
              <a:gd name="connsiteX29" fmla="*/ 680483 w 1637414"/>
              <a:gd name="connsiteY29" fmla="*/ 1488558 h 1945758"/>
              <a:gd name="connsiteX30" fmla="*/ 616688 w 1637414"/>
              <a:gd name="connsiteY30" fmla="*/ 1541721 h 1945758"/>
              <a:gd name="connsiteX31" fmla="*/ 584790 w 1637414"/>
              <a:gd name="connsiteY31" fmla="*/ 1573619 h 1945758"/>
              <a:gd name="connsiteX32" fmla="*/ 499730 w 1637414"/>
              <a:gd name="connsiteY32" fmla="*/ 1626781 h 1945758"/>
              <a:gd name="connsiteX33" fmla="*/ 446567 w 1637414"/>
              <a:gd name="connsiteY33" fmla="*/ 1669312 h 1945758"/>
              <a:gd name="connsiteX34" fmla="*/ 414669 w 1637414"/>
              <a:gd name="connsiteY34" fmla="*/ 1679944 h 1945758"/>
              <a:gd name="connsiteX35" fmla="*/ 393404 w 1637414"/>
              <a:gd name="connsiteY35" fmla="*/ 1711842 h 1945758"/>
              <a:gd name="connsiteX36" fmla="*/ 329609 w 1637414"/>
              <a:gd name="connsiteY36" fmla="*/ 1743740 h 1945758"/>
              <a:gd name="connsiteX37" fmla="*/ 297711 w 1637414"/>
              <a:gd name="connsiteY37" fmla="*/ 1775637 h 1945758"/>
              <a:gd name="connsiteX38" fmla="*/ 223283 w 1637414"/>
              <a:gd name="connsiteY38" fmla="*/ 1818167 h 1945758"/>
              <a:gd name="connsiteX39" fmla="*/ 170121 w 1637414"/>
              <a:gd name="connsiteY39" fmla="*/ 1860698 h 1945758"/>
              <a:gd name="connsiteX40" fmla="*/ 106325 w 1637414"/>
              <a:gd name="connsiteY40" fmla="*/ 1881963 h 1945758"/>
              <a:gd name="connsiteX41" fmla="*/ 31897 w 1637414"/>
              <a:gd name="connsiteY41" fmla="*/ 1924493 h 1945758"/>
              <a:gd name="connsiteX42" fmla="*/ 0 w 1637414"/>
              <a:gd name="connsiteY42" fmla="*/ 1945758 h 194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414" h="1945758">
                <a:moveTo>
                  <a:pt x="1637414" y="0"/>
                </a:moveTo>
                <a:cubicBezTo>
                  <a:pt x="1615797" y="194545"/>
                  <a:pt x="1648395" y="34686"/>
                  <a:pt x="1605516" y="127591"/>
                </a:cubicBezTo>
                <a:cubicBezTo>
                  <a:pt x="1589520" y="162250"/>
                  <a:pt x="1584160" y="202155"/>
                  <a:pt x="1562986" y="233916"/>
                </a:cubicBezTo>
                <a:lnTo>
                  <a:pt x="1520455" y="297712"/>
                </a:lnTo>
                <a:cubicBezTo>
                  <a:pt x="1516911" y="311889"/>
                  <a:pt x="1515758" y="326889"/>
                  <a:pt x="1509823" y="340242"/>
                </a:cubicBezTo>
                <a:cubicBezTo>
                  <a:pt x="1501273" y="359479"/>
                  <a:pt x="1470886" y="403963"/>
                  <a:pt x="1456660" y="425302"/>
                </a:cubicBezTo>
                <a:cubicBezTo>
                  <a:pt x="1407485" y="572831"/>
                  <a:pt x="1466479" y="418260"/>
                  <a:pt x="1403497" y="531628"/>
                </a:cubicBezTo>
                <a:cubicBezTo>
                  <a:pt x="1394228" y="548312"/>
                  <a:pt x="1389984" y="567350"/>
                  <a:pt x="1382232" y="584791"/>
                </a:cubicBezTo>
                <a:cubicBezTo>
                  <a:pt x="1341274" y="676946"/>
                  <a:pt x="1382748" y="573126"/>
                  <a:pt x="1329069" y="680484"/>
                </a:cubicBezTo>
                <a:cubicBezTo>
                  <a:pt x="1301463" y="735696"/>
                  <a:pt x="1338709" y="692108"/>
                  <a:pt x="1297172" y="733647"/>
                </a:cubicBezTo>
                <a:cubicBezTo>
                  <a:pt x="1293628" y="744279"/>
                  <a:pt x="1289618" y="754768"/>
                  <a:pt x="1286539" y="765544"/>
                </a:cubicBezTo>
                <a:cubicBezTo>
                  <a:pt x="1282524" y="779595"/>
                  <a:pt x="1282442" y="795004"/>
                  <a:pt x="1275907" y="808074"/>
                </a:cubicBezTo>
                <a:cubicBezTo>
                  <a:pt x="1271424" y="817041"/>
                  <a:pt x="1261730" y="822251"/>
                  <a:pt x="1254641" y="829340"/>
                </a:cubicBezTo>
                <a:cubicBezTo>
                  <a:pt x="1235927" y="885482"/>
                  <a:pt x="1250225" y="851913"/>
                  <a:pt x="1201479" y="925033"/>
                </a:cubicBezTo>
                <a:cubicBezTo>
                  <a:pt x="1194391" y="935665"/>
                  <a:pt x="1189250" y="947894"/>
                  <a:pt x="1180214" y="956930"/>
                </a:cubicBezTo>
                <a:cubicBezTo>
                  <a:pt x="1169581" y="967563"/>
                  <a:pt x="1157056" y="976592"/>
                  <a:pt x="1148316" y="988828"/>
                </a:cubicBezTo>
                <a:cubicBezTo>
                  <a:pt x="1139103" y="1001726"/>
                  <a:pt x="1136264" y="1018460"/>
                  <a:pt x="1127051" y="1031358"/>
                </a:cubicBezTo>
                <a:cubicBezTo>
                  <a:pt x="1118311" y="1043594"/>
                  <a:pt x="1104175" y="1051227"/>
                  <a:pt x="1095153" y="1063256"/>
                </a:cubicBezTo>
                <a:cubicBezTo>
                  <a:pt x="1037444" y="1140201"/>
                  <a:pt x="1092345" y="1097026"/>
                  <a:pt x="1031358" y="1137684"/>
                </a:cubicBezTo>
                <a:cubicBezTo>
                  <a:pt x="1024270" y="1148316"/>
                  <a:pt x="1015808" y="1158152"/>
                  <a:pt x="1010093" y="1169581"/>
                </a:cubicBezTo>
                <a:cubicBezTo>
                  <a:pt x="1005081" y="1179606"/>
                  <a:pt x="1006341" y="1192632"/>
                  <a:pt x="999460" y="1201479"/>
                </a:cubicBezTo>
                <a:cubicBezTo>
                  <a:pt x="980997" y="1225217"/>
                  <a:pt x="956930" y="1244009"/>
                  <a:pt x="935665" y="1265274"/>
                </a:cubicBezTo>
                <a:cubicBezTo>
                  <a:pt x="928577" y="1272363"/>
                  <a:pt x="923366" y="1282057"/>
                  <a:pt x="914400" y="1286540"/>
                </a:cubicBezTo>
                <a:lnTo>
                  <a:pt x="871869" y="1307805"/>
                </a:lnTo>
                <a:cubicBezTo>
                  <a:pt x="861237" y="1321982"/>
                  <a:pt x="850272" y="1335915"/>
                  <a:pt x="839972" y="1350335"/>
                </a:cubicBezTo>
                <a:cubicBezTo>
                  <a:pt x="832545" y="1360734"/>
                  <a:pt x="828524" y="1374052"/>
                  <a:pt x="818707" y="1382233"/>
                </a:cubicBezTo>
                <a:cubicBezTo>
                  <a:pt x="806530" y="1392380"/>
                  <a:pt x="790353" y="1396410"/>
                  <a:pt x="776176" y="1403498"/>
                </a:cubicBezTo>
                <a:cubicBezTo>
                  <a:pt x="765544" y="1414130"/>
                  <a:pt x="754065" y="1423978"/>
                  <a:pt x="744279" y="1435395"/>
                </a:cubicBezTo>
                <a:cubicBezTo>
                  <a:pt x="732746" y="1448850"/>
                  <a:pt x="725995" y="1466581"/>
                  <a:pt x="712381" y="1477926"/>
                </a:cubicBezTo>
                <a:cubicBezTo>
                  <a:pt x="703771" y="1485101"/>
                  <a:pt x="691116" y="1485014"/>
                  <a:pt x="680483" y="1488558"/>
                </a:cubicBezTo>
                <a:cubicBezTo>
                  <a:pt x="587304" y="1581740"/>
                  <a:pt x="705498" y="1467713"/>
                  <a:pt x="616688" y="1541721"/>
                </a:cubicBezTo>
                <a:cubicBezTo>
                  <a:pt x="605136" y="1551347"/>
                  <a:pt x="596207" y="1563833"/>
                  <a:pt x="584790" y="1573619"/>
                </a:cubicBezTo>
                <a:cubicBezTo>
                  <a:pt x="546144" y="1606744"/>
                  <a:pt x="543294" y="1604999"/>
                  <a:pt x="499730" y="1626781"/>
                </a:cubicBezTo>
                <a:cubicBezTo>
                  <a:pt x="479950" y="1646562"/>
                  <a:pt x="473394" y="1655899"/>
                  <a:pt x="446567" y="1669312"/>
                </a:cubicBezTo>
                <a:cubicBezTo>
                  <a:pt x="436542" y="1674324"/>
                  <a:pt x="425302" y="1676400"/>
                  <a:pt x="414669" y="1679944"/>
                </a:cubicBezTo>
                <a:cubicBezTo>
                  <a:pt x="407581" y="1690577"/>
                  <a:pt x="402440" y="1702806"/>
                  <a:pt x="393404" y="1711842"/>
                </a:cubicBezTo>
                <a:cubicBezTo>
                  <a:pt x="372793" y="1732453"/>
                  <a:pt x="355552" y="1735092"/>
                  <a:pt x="329609" y="1743740"/>
                </a:cubicBezTo>
                <a:cubicBezTo>
                  <a:pt x="318976" y="1754372"/>
                  <a:pt x="309263" y="1766011"/>
                  <a:pt x="297711" y="1775637"/>
                </a:cubicBezTo>
                <a:cubicBezTo>
                  <a:pt x="275166" y="1794425"/>
                  <a:pt x="249285" y="1805166"/>
                  <a:pt x="223283" y="1818167"/>
                </a:cubicBezTo>
                <a:cubicBezTo>
                  <a:pt x="205609" y="1835842"/>
                  <a:pt x="194264" y="1849968"/>
                  <a:pt x="170121" y="1860698"/>
                </a:cubicBezTo>
                <a:cubicBezTo>
                  <a:pt x="149637" y="1869802"/>
                  <a:pt x="106325" y="1881963"/>
                  <a:pt x="106325" y="1881963"/>
                </a:cubicBezTo>
                <a:cubicBezTo>
                  <a:pt x="3483" y="1959094"/>
                  <a:pt x="113081" y="1883900"/>
                  <a:pt x="31897" y="1924493"/>
                </a:cubicBezTo>
                <a:cubicBezTo>
                  <a:pt x="20468" y="1930208"/>
                  <a:pt x="0" y="1945758"/>
                  <a:pt x="0" y="1945758"/>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583965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DDDDDD"/>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rgbClr val="DDDDDD"/>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DDDDDD"/>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rgbClr val="DDDDDD"/>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DDDDDD"/>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rgbClr val="DDDDDD"/>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DDDDDD"/>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rgbClr val="DDDDDD"/>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DDDDDD"/>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fade">
                                      <p:cBhvr>
                                        <p:cTn id="5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rgbClr val="DDDDDD"/>
                                      </p:to>
                                    </p:animClr>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DDDDDD"/>
                                      </p:to>
                                    </p:animClr>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animEffect transition="in" filter="fade">
                                      <p:cBhvr>
                                        <p:cTn id="62"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rgbClr val="DDDDDD"/>
                                      </p:to>
                                    </p:animClr>
                                  </p:sub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DDDDDD"/>
                                      </p:to>
                                    </p:animClr>
                                  </p:sub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6" end="6"/>
                                            </p:txEl>
                                          </p:spTgt>
                                        </p:tgtEl>
                                        <p:attrNameLst>
                                          <p:attrName>style.visibility</p:attrName>
                                        </p:attrNameLst>
                                      </p:cBhvr>
                                      <p:to>
                                        <p:strVal val="visible"/>
                                      </p:to>
                                    </p:set>
                                    <p:animEffect transition="in" filter="fade">
                                      <p:cBhvr>
                                        <p:cTn id="72" dur="500"/>
                                        <p:tgtEl>
                                          <p:spTgt spid="5">
                                            <p:txEl>
                                              <p:pRg st="6" end="6"/>
                                            </p:txEl>
                                          </p:spTgt>
                                        </p:tgtEl>
                                      </p:cBhvr>
                                    </p:animEffect>
                                  </p:childTnLst>
                                  <p:subTnLst>
                                    <p:animClr clrSpc="rgb" dir="cw">
                                      <p:cBhvr override="childStyle">
                                        <p:cTn dur="1" fill="hold" display="0" masterRel="nextClick" afterEffect="1"/>
                                        <p:tgtEl>
                                          <p:spTgt spid="5">
                                            <p:txEl>
                                              <p:pRg st="6" end="6"/>
                                            </p:txEl>
                                          </p:spTgt>
                                        </p:tgtEl>
                                        <p:attrNameLst>
                                          <p:attrName>ppt_c</p:attrName>
                                        </p:attrNameLst>
                                      </p:cBhvr>
                                      <p:to>
                                        <a:srgbClr val="DDDDDD"/>
                                      </p:to>
                                    </p:animClr>
                                  </p:sub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fade">
                                      <p:cBhvr>
                                        <p:cTn id="7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DDDDDD"/>
                                      </p:to>
                                    </p:animClr>
                                  </p:sub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
                                            <p:txEl>
                                              <p:pRg st="7" end="7"/>
                                            </p:txEl>
                                          </p:spTgt>
                                        </p:tgtEl>
                                        <p:attrNameLst>
                                          <p:attrName>style.visibility</p:attrName>
                                        </p:attrNameLst>
                                      </p:cBhvr>
                                      <p:to>
                                        <p:strVal val="visible"/>
                                      </p:to>
                                    </p:set>
                                    <p:animEffect transition="in" filter="fade">
                                      <p:cBhvr>
                                        <p:cTn id="82" dur="500"/>
                                        <p:tgtEl>
                                          <p:spTgt spid="5">
                                            <p:txEl>
                                              <p:pRg st="7" end="7"/>
                                            </p:txEl>
                                          </p:spTgt>
                                        </p:tgtEl>
                                      </p:cBhvr>
                                    </p:animEffect>
                                  </p:childTnLst>
                                  <p:subTnLst>
                                    <p:animClr clrSpc="rgb" dir="cw">
                                      <p:cBhvr override="childStyle">
                                        <p:cTn dur="1" fill="hold" display="0" masterRel="nextClick" afterEffect="1"/>
                                        <p:tgtEl>
                                          <p:spTgt spid="5">
                                            <p:txEl>
                                              <p:pRg st="7" end="7"/>
                                            </p:txEl>
                                          </p:spTgt>
                                        </p:tgtEl>
                                        <p:attrNameLst>
                                          <p:attrName>ppt_c</p:attrName>
                                        </p:attrNameLst>
                                      </p:cBhvr>
                                      <p:to>
                                        <a:srgbClr val="DDDDDD"/>
                                      </p:to>
                                    </p:animClr>
                                  </p:sub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Effect transition="in" filter="fade">
                                      <p:cBhvr>
                                        <p:cTn id="87"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DDDDDD"/>
                                      </p:to>
                                    </p:animClr>
                                  </p:sub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
                                            <p:txEl>
                                              <p:pRg st="8" end="8"/>
                                            </p:txEl>
                                          </p:spTgt>
                                        </p:tgtEl>
                                        <p:attrNameLst>
                                          <p:attrName>style.visibility</p:attrName>
                                        </p:attrNameLst>
                                      </p:cBhvr>
                                      <p:to>
                                        <p:strVal val="visible"/>
                                      </p:to>
                                    </p:set>
                                    <p:animEffect transition="in" filter="fade">
                                      <p:cBhvr>
                                        <p:cTn id="92" dur="500"/>
                                        <p:tgtEl>
                                          <p:spTgt spid="5">
                                            <p:txEl>
                                              <p:pRg st="8" end="8"/>
                                            </p:txEl>
                                          </p:spTgt>
                                        </p:tgtEl>
                                      </p:cBhvr>
                                    </p:animEffect>
                                  </p:childTnLst>
                                  <p:subTnLst>
                                    <p:animClr clrSpc="rgb" dir="cw">
                                      <p:cBhvr override="childStyle">
                                        <p:cTn dur="1" fill="hold" display="0" masterRel="nextClick" afterEffect="1"/>
                                        <p:tgtEl>
                                          <p:spTgt spid="5">
                                            <p:txEl>
                                              <p:pRg st="8" end="8"/>
                                            </p:txEl>
                                          </p:spTgt>
                                        </p:tgtEl>
                                        <p:attrNameLst>
                                          <p:attrName>ppt_c</p:attrName>
                                        </p:attrNameLst>
                                      </p:cBhvr>
                                      <p:to>
                                        <a:srgbClr val="DDDDDD"/>
                                      </p:to>
                                    </p:animClr>
                                  </p:sub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fade">
                                      <p:cBhvr>
                                        <p:cTn id="102" dur="500"/>
                                        <p:tgtEl>
                                          <p:spTgt spid="4"/>
                                        </p:tgtEl>
                                      </p:cBhvr>
                                    </p:animEffect>
                                  </p:childTnLst>
                                </p:cTn>
                              </p:par>
                            </p:childTnLst>
                          </p:cTn>
                        </p:par>
                        <p:par>
                          <p:cTn id="103" fill="hold">
                            <p:stCondLst>
                              <p:cond delay="500"/>
                            </p:stCondLst>
                            <p:childTnLst>
                              <p:par>
                                <p:cTn id="104" presetID="10" presetClass="entr" presetSubtype="0" fill="hold" grpId="0" nodeType="afterEffect">
                                  <p:stCondLst>
                                    <p:cond delay="200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500"/>
                                        <p:tgtEl>
                                          <p:spTgt spid="30"/>
                                        </p:tgtEl>
                                      </p:cBhvr>
                                    </p:animEffect>
                                  </p:childTnLst>
                                </p:cTn>
                              </p:par>
                            </p:childTnLst>
                          </p:cTn>
                        </p:par>
                        <p:par>
                          <p:cTn id="107" fill="hold">
                            <p:stCondLst>
                              <p:cond delay="3000"/>
                            </p:stCondLst>
                            <p:childTnLst>
                              <p:par>
                                <p:cTn id="108" presetID="10" presetClass="entr" presetSubtype="0" fill="hold" grpId="0" nodeType="afterEffect">
                                  <p:stCondLst>
                                    <p:cond delay="200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500"/>
                                        <p:tgtEl>
                                          <p:spTgt spid="31"/>
                                        </p:tgtEl>
                                      </p:cBhvr>
                                    </p:animEffect>
                                  </p:childTnLst>
                                </p:cTn>
                              </p:par>
                            </p:childTnLst>
                          </p:cTn>
                        </p:par>
                        <p:par>
                          <p:cTn id="111" fill="hold">
                            <p:stCondLst>
                              <p:cond delay="5500"/>
                            </p:stCondLst>
                            <p:childTnLst>
                              <p:par>
                                <p:cTn id="112" presetID="10" presetClass="entr" presetSubtype="0" fill="hold" grpId="0" nodeType="afterEffect">
                                  <p:stCondLst>
                                    <p:cond delay="2000"/>
                                  </p:stCondLst>
                                  <p:childTnLst>
                                    <p:set>
                                      <p:cBhvr>
                                        <p:cTn id="113" dur="1" fill="hold">
                                          <p:stCondLst>
                                            <p:cond delay="0"/>
                                          </p:stCondLst>
                                        </p:cTn>
                                        <p:tgtEl>
                                          <p:spTgt spid="32"/>
                                        </p:tgtEl>
                                        <p:attrNameLst>
                                          <p:attrName>style.visibility</p:attrName>
                                        </p:attrNameLst>
                                      </p:cBhvr>
                                      <p:to>
                                        <p:strVal val="visible"/>
                                      </p:to>
                                    </p:set>
                                    <p:animEffect transition="in" filter="fade">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30" grpId="0" animBg="1"/>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solidFill>
                  <a:schemeClr val="bg2">
                    <a:lumMod val="50000"/>
                  </a:schemeClr>
                </a:solidFill>
              </a:rPr>
              <a:t>de </a:t>
            </a:r>
          </a:p>
          <a:p>
            <a:r>
              <a:rPr lang="en-US" smtClean="0">
                <a:solidFill>
                  <a:schemeClr val="bg2">
                    <a:lumMod val="50000"/>
                  </a:schemeClr>
                </a:solidFill>
              </a:rPr>
              <a:t>Kennis</a:t>
            </a:r>
            <a:r>
              <a:rPr lang="en-US" smtClean="0">
                <a:solidFill>
                  <a:srgbClr val="92D050"/>
                </a:solidFill>
              </a:rPr>
              <a:t>maatschap</a:t>
            </a:r>
            <a:endParaRPr lang="en-US" dirty="0" smtClean="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9</a:t>
            </a:fld>
            <a:endParaRPr lang="en-US"/>
          </a:p>
        </p:txBody>
      </p:sp>
      <p:sp>
        <p:nvSpPr>
          <p:cNvPr id="5" name="Titel 4"/>
          <p:cNvSpPr>
            <a:spLocks noGrp="1"/>
          </p:cNvSpPr>
          <p:nvPr>
            <p:ph type="title"/>
          </p:nvPr>
        </p:nvSpPr>
        <p:spPr/>
        <p:txBody>
          <a:bodyPr/>
          <a:lstStyle/>
          <a:p>
            <a:r>
              <a:rPr lang="nl-NL" dirty="0"/>
              <a:t>Wat houdt deze workshop in</a:t>
            </a:r>
          </a:p>
        </p:txBody>
      </p:sp>
      <p:sp>
        <p:nvSpPr>
          <p:cNvPr id="6" name="Tijdelijke aanduiding voor inhoud 5"/>
          <p:cNvSpPr>
            <a:spLocks noGrp="1"/>
          </p:cNvSpPr>
          <p:nvPr>
            <p:ph sz="quarter" idx="13"/>
          </p:nvPr>
        </p:nvSpPr>
        <p:spPr/>
        <p:txBody>
          <a:bodyPr/>
          <a:lstStyle/>
          <a:p>
            <a:r>
              <a:rPr lang="nl-NL" dirty="0"/>
              <a:t>Theorie achter eDidactiek</a:t>
            </a:r>
          </a:p>
          <a:p>
            <a:pPr lvl="1"/>
            <a:r>
              <a:rPr lang="nl-NL" dirty="0"/>
              <a:t>Wat is eDidactiek</a:t>
            </a:r>
          </a:p>
          <a:p>
            <a:pPr lvl="1"/>
            <a:r>
              <a:rPr lang="nl-NL" dirty="0" smtClean="0"/>
              <a:t>TPACK-model</a:t>
            </a:r>
          </a:p>
          <a:p>
            <a:pPr lvl="1"/>
            <a:r>
              <a:rPr lang="nl-NL" smtClean="0"/>
              <a:t>21st </a:t>
            </a:r>
            <a:r>
              <a:rPr lang="nl-NL" dirty="0" err="1" smtClean="0"/>
              <a:t>Century</a:t>
            </a:r>
            <a:r>
              <a:rPr lang="nl-NL" dirty="0" smtClean="0"/>
              <a:t> Skills</a:t>
            </a:r>
            <a:endParaRPr lang="nl-NL" dirty="0"/>
          </a:p>
          <a:p>
            <a:pPr lvl="1"/>
            <a:r>
              <a:rPr lang="nl-NL" dirty="0"/>
              <a:t>Mediawijsheid</a:t>
            </a:r>
          </a:p>
          <a:p>
            <a:pPr lvl="1"/>
            <a:r>
              <a:rPr lang="nl-NL" dirty="0"/>
              <a:t>4-in-balans</a:t>
            </a:r>
          </a:p>
          <a:p>
            <a:r>
              <a:rPr lang="nl-NL" dirty="0"/>
              <a:t>Praktijk</a:t>
            </a:r>
          </a:p>
          <a:p>
            <a:pPr lvl="1"/>
            <a:r>
              <a:rPr lang="nl-NL" dirty="0"/>
              <a:t>5 opdrachten</a:t>
            </a:r>
          </a:p>
          <a:p>
            <a:pPr lvl="1"/>
            <a:r>
              <a:rPr lang="nl-NL" dirty="0"/>
              <a:t>Waarvan 2 als huiswerk</a:t>
            </a:r>
          </a:p>
          <a:p>
            <a:pPr lvl="1"/>
            <a:r>
              <a:rPr lang="nl-NL" dirty="0"/>
              <a:t>Keuze uit 20+ opdrachten</a:t>
            </a:r>
            <a:br>
              <a:rPr lang="nl-NL" dirty="0"/>
            </a:br>
            <a:r>
              <a:rPr lang="nl-NL" dirty="0"/>
              <a:t>Veelal vak- en </a:t>
            </a:r>
            <a:r>
              <a:rPr lang="nl-NL" dirty="0" smtClean="0"/>
              <a:t>device-onafhankelijk</a:t>
            </a:r>
            <a:endParaRPr lang="nl-NL" dirty="0"/>
          </a:p>
        </p:txBody>
      </p:sp>
      <p:sp>
        <p:nvSpPr>
          <p:cNvPr id="7" name="AutoShape 4" descr="https://www4.dcu.ie/sites/default/files/graduate_research/images/training.jpg"/>
          <p:cNvSpPr>
            <a:spLocks noChangeAspect="1" noChangeArrowheads="1"/>
          </p:cNvSpPr>
          <p:nvPr/>
        </p:nvSpPr>
        <p:spPr bwMode="auto">
          <a:xfrm>
            <a:off x="155575" y="-1470025"/>
            <a:ext cx="3533775" cy="3076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2" name="Picture 8" descr="http://www.ncti.nl/media/Picture%20cursus.jpg?0.7576328790634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7867" y="1364183"/>
            <a:ext cx="4438650" cy="197167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1" name="Picture 4" descr="http://www.fotorama.nl/Iframes/afb/cursu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861048"/>
            <a:ext cx="2027634" cy="223654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3542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500"/>
                                        <p:tgtEl>
                                          <p:spTgt spid="6">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500"/>
                                        <p:tgtEl>
                                          <p:spTgt spid="6">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fade">
                                      <p:cBhvr>
                                        <p:cTn id="36" dur="500"/>
                                        <p:tgtEl>
                                          <p:spTgt spid="6">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3334</TotalTime>
  <Words>1072</Words>
  <Application>Microsoft Office PowerPoint</Application>
  <PresentationFormat>Diavoorstelling (4:3)</PresentationFormat>
  <Paragraphs>354</Paragraphs>
  <Slides>31</Slides>
  <Notes>4</Notes>
  <HiddenSlides>0</HiddenSlides>
  <MMClips>0</MMClips>
  <ScaleCrop>false</ScaleCrop>
  <HeadingPairs>
    <vt:vector size="4" baseType="variant">
      <vt:variant>
        <vt:lpstr>Thema</vt:lpstr>
      </vt:variant>
      <vt:variant>
        <vt:i4>1</vt:i4>
      </vt:variant>
      <vt:variant>
        <vt:lpstr>Diatitels</vt:lpstr>
      </vt:variant>
      <vt:variant>
        <vt:i4>31</vt:i4>
      </vt:variant>
    </vt:vector>
  </HeadingPairs>
  <TitlesOfParts>
    <vt:vector size="32" baseType="lpstr">
      <vt:lpstr>Slipstream</vt:lpstr>
      <vt:lpstr>Workshop e-Didactiek</vt:lpstr>
      <vt:lpstr>Even voorstellen</vt:lpstr>
      <vt:lpstr>Beginsituatie peilen</vt:lpstr>
      <vt:lpstr>Wat is e-Didactiek</vt:lpstr>
      <vt:lpstr>Waarom zou je ICT inzetten?</vt:lpstr>
      <vt:lpstr>Het speelveld van eDidactiek</vt:lpstr>
      <vt:lpstr>TPACK</vt:lpstr>
      <vt:lpstr>eDidactiek</vt:lpstr>
      <vt:lpstr>Wat houdt deze workshop in</vt:lpstr>
      <vt:lpstr>Praktijkopdracht 1</vt:lpstr>
      <vt:lpstr>Praktijkopdracht 2</vt:lpstr>
      <vt:lpstr>Terugblik</vt:lpstr>
      <vt:lpstr>Presentatie huiswerk</vt:lpstr>
      <vt:lpstr>21st Century Skills</vt:lpstr>
      <vt:lpstr>Valkuilen van eDidactiek</vt:lpstr>
      <vt:lpstr>Mediawijsheid</vt:lpstr>
      <vt:lpstr>Mediawijsheidcompetenties</vt:lpstr>
      <vt:lpstr>Mediawijsheid in het onderwijs</vt:lpstr>
      <vt:lpstr>Praktijkopdracht 3</vt:lpstr>
      <vt:lpstr>Praktijkopdracht 4</vt:lpstr>
      <vt:lpstr>Dagdeel 3:  terug- en vooruitblik</vt:lpstr>
      <vt:lpstr>Presenteren huiswerk</vt:lpstr>
      <vt:lpstr>Herontwerpen les volgens ‘De schijf van 5’</vt:lpstr>
      <vt:lpstr>Herontwerp les</vt:lpstr>
      <vt:lpstr>Randvoorwaarden (1)</vt:lpstr>
      <vt:lpstr>Randvoorwaarden (2)</vt:lpstr>
      <vt:lpstr>Randvoorwaarden (3)</vt:lpstr>
      <vt:lpstr>Praktijkopdracht 5</vt:lpstr>
      <vt:lpstr>Persoonlijk actieplan</vt:lpstr>
      <vt:lpstr>Alles op een rij</vt:lpstr>
      <vt:lpstr>Evaluatie</vt:lpstr>
    </vt:vector>
  </TitlesOfParts>
  <Company>MAX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Lex@LexInfo.nl</dc:creator>
  <cp:lastModifiedBy>Lex van den Nieuwenhuizen</cp:lastModifiedBy>
  <cp:revision>194</cp:revision>
  <cp:lastPrinted>2014-02-03T08:51:52Z</cp:lastPrinted>
  <dcterms:created xsi:type="dcterms:W3CDTF">2010-09-13T12:48:47Z</dcterms:created>
  <dcterms:modified xsi:type="dcterms:W3CDTF">2014-11-16T14:56:44Z</dcterms:modified>
</cp:coreProperties>
</file>